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301" r:id="rId3"/>
    <p:sldId id="309" r:id="rId4"/>
    <p:sldId id="312" r:id="rId5"/>
    <p:sldId id="315" r:id="rId6"/>
    <p:sldId id="313" r:id="rId7"/>
    <p:sldId id="289" r:id="rId8"/>
    <p:sldId id="316" r:id="rId9"/>
    <p:sldId id="31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0C6"/>
    <a:srgbClr val="AAA1CF"/>
    <a:srgbClr val="F5F4FA"/>
    <a:srgbClr val="EA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93" autoAdjust="0"/>
  </p:normalViewPr>
  <p:slideViewPr>
    <p:cSldViewPr snapToGrid="0" showGuides="1">
      <p:cViewPr>
        <p:scale>
          <a:sx n="110" d="100"/>
          <a:sy n="110" d="100"/>
        </p:scale>
        <p:origin x="-55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B77E2-D93A-445E-A805-095DACAC56BD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360B5-3D21-45CF-9326-901EEABD1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1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тематикам объединить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952F9-A28F-4D15-AF07-E29E0AD6ED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4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60B5-3D21-45CF-9326-901EEABD1E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0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360B5-3D21-45CF-9326-901EEABD1E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7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7A1B00-7D63-4418-9C69-E2F1C492C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C3438C-ADF5-4CB5-90E4-FC5D0849F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3A6A73-B3E6-4804-B476-B49733DE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B8D2F7-FEBE-492C-B55A-05AF61D2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91F7F2-C18E-46B7-8701-0DD3B370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9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549884-6E07-477A-A6FF-3E4CFAD1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87D0A1F-A81D-46D0-AE25-7F8039231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21D9D7-A8E8-4F99-9DA4-700747C2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972599-785C-4B4B-819F-A613038D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9F7EA5-28F4-4D79-AF02-3164E33F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4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77AB859-3D43-42DB-A4D1-C5A6CC34C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2B68068-89D0-4553-9472-CD77DDF0A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10E393-99D2-4175-BB1F-A7E27827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EE227E-4BE9-4B48-AEC4-CEB96634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4C4A0-5736-4FC7-9355-09C8F430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5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A62D6F-A969-4B17-AB01-80CAA58D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BF0A43-A0B4-42B1-9163-D7CAB172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8090E0-B6E9-444B-9C24-620D1E2C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4E6218-70F1-45C1-9DED-C534652F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A8C5B2-6F2B-4C36-858C-F84DADAE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BC0D5F-81D0-4814-B767-FA236DF3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DFA8EC-921D-4F73-B19D-4A75367CC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8B3772-5E81-45B1-AE28-9F4DB401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8CE487-30F1-4252-90DE-95AA3232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D4EC0B-D870-4221-9DE2-28B94A4F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3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BF8508-5A7B-4FE2-B262-6D35E18D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5D85A0-B488-47EF-9A4A-C1833FB45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6CABAA-5F0C-4448-93FC-A0941BADD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8602E6-3CFC-4250-81B0-D8A5BC62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0E6B72-1236-4B95-A19C-AC3290A4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2331F3-1B66-46CC-AA9D-12B7B94D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B00A39-BCA4-4C12-AAEC-7EFA528B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E65875-E60B-4106-98F7-9277FA45E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AFD98-3FCF-4E42-B8A7-3748BC06F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457F569-9C44-4D40-82AF-C87A9068C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71AF1CE-C2DF-4FAB-BE89-58D11B5FE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D363D95-B893-4447-834F-273F5D07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E51ED51-3A71-4EC7-BB05-66A6B10D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9DD08C0-06C4-414E-97EC-353CF89C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5148F-02FC-41F4-8DB4-78B2F3B6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2F2E17-6FBE-44C2-ABAC-9B531F74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AB50B2B-1FF5-429C-88D5-6D54AC22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021B4A-29DA-4559-B789-E79A63BB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1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621144B-463F-451C-A281-EEF92B15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84F4413-DE7E-4E14-B999-E2254D14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FE4783F-26B0-42B3-A141-1B73B8BD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0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D67068-B0A7-4213-9864-DCE3CB77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E27177-194B-4401-8D10-9B24FE3DB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5C6241-8C63-4917-936B-1E2BB0435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7BE56F-A9D0-478F-9079-4FDAD043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C3371F-CD08-4635-AA16-82D266F3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89D5AC-4026-41AE-9535-4C9D9205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6FC8FF-C2F7-4F8A-9D79-DE929DD8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2CC0D7-2A51-44CF-BE6E-92B4C2C9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6DCD09D-64E1-428A-98FB-FD92DD42F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3811E60-A4AC-4158-A8C6-C027A778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A2DAD6-C87B-4758-A570-716A6C36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2F5D3-73C3-4858-994F-CD00FF49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90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CABA94-6F32-4B28-A7B1-9FE8C324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632E5A-5547-4D09-82FB-F8BFA608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9E033C-FD75-410B-AA36-3F04E4882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41D50-7B24-4388-9E2F-DB7C51D36106}" type="datetimeFigureOut">
              <a:rPr lang="ru-RU" smtClean="0"/>
              <a:t>21.01.2026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78B086-AAAC-4EAE-8053-548B94DFE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4C433C-D14C-4874-9F2F-6EFF0D31A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88EA-6C12-436D-A93A-487712EB4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53461" y="1828664"/>
            <a:ext cx="7957278" cy="502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705127" y="2986308"/>
            <a:ext cx="9661883" cy="724739"/>
          </a:xfrm>
          <a:prstGeom prst="rect">
            <a:avLst/>
          </a:prstGeom>
          <a:noFill/>
        </p:spPr>
        <p:txBody>
          <a:bodyPr wrap="square" lIns="88824" tIns="44413" rIns="88824" bIns="44413">
            <a:spAutoFit/>
          </a:bodyPr>
          <a:lstStyle/>
          <a:p>
            <a:pPr defTabSz="888271">
              <a:lnSpc>
                <a:spcPct val="80000"/>
              </a:lnSpc>
              <a:defRPr/>
            </a:pPr>
            <a:r>
              <a:rPr lang="ru-RU" sz="2548" b="1" dirty="0">
                <a:latin typeface="Arial Black" panose="020B0A04020102020204" pitchFamily="34" charset="0"/>
                <a:cs typeface="Times New Roman"/>
              </a:rPr>
              <a:t>Кузбасский технопарк – региональный институт</a:t>
            </a:r>
          </a:p>
          <a:p>
            <a:pPr defTabSz="888271">
              <a:lnSpc>
                <a:spcPct val="80000"/>
              </a:lnSpc>
              <a:defRPr/>
            </a:pPr>
            <a:r>
              <a:rPr lang="ru-RU" sz="2548" b="1" dirty="0">
                <a:latin typeface="Arial Black" panose="020B0A04020102020204" pitchFamily="34" charset="0"/>
                <a:cs typeface="Times New Roman"/>
              </a:rPr>
              <a:t>развития технологического предпринимательства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05127" y="5892302"/>
            <a:ext cx="1838373" cy="305265"/>
          </a:xfrm>
          <a:prstGeom prst="rect">
            <a:avLst/>
          </a:prstGeom>
          <a:noFill/>
        </p:spPr>
        <p:txBody>
          <a:bodyPr wrap="square" lIns="88824" tIns="44413" rIns="88824" bIns="44413">
            <a:spAutoFit/>
          </a:bodyPr>
          <a:lstStyle/>
          <a:p>
            <a:pPr defTabSz="888271">
              <a:defRPr/>
            </a:pPr>
            <a:r>
              <a:rPr lang="ru-RU" sz="1401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2026 </a:t>
            </a:r>
            <a:r>
              <a:rPr lang="ru-RU" sz="14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sz="22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EEB01D47-FC92-400A-AD9D-9CF2DF422CAA}"/>
              </a:ext>
            </a:extLst>
          </p:cNvPr>
          <p:cNvSpPr/>
          <p:nvPr/>
        </p:nvSpPr>
        <p:spPr>
          <a:xfrm>
            <a:off x="705127" y="428025"/>
            <a:ext cx="1404961" cy="14049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8B88293E-296A-4AF5-92FA-524FD9C6AE47}"/>
              </a:ext>
            </a:extLst>
          </p:cNvPr>
          <p:cNvSpPr/>
          <p:nvPr/>
        </p:nvSpPr>
        <p:spPr bwMode="auto">
          <a:xfrm>
            <a:off x="2320567" y="428025"/>
            <a:ext cx="1404961" cy="14049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5CDC5A-66D3-4529-A194-858E2ACA3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6" y="625259"/>
            <a:ext cx="724313" cy="96041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6D9E2A7C-49AF-4CED-B1ED-1A9A2D511AC9}"/>
              </a:ext>
            </a:extLst>
          </p:cNvPr>
          <p:cNvSpPr/>
          <p:nvPr/>
        </p:nvSpPr>
        <p:spPr bwMode="auto">
          <a:xfrm>
            <a:off x="3936007" y="428025"/>
            <a:ext cx="1404961" cy="14049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6E505FA0-5C14-4395-A118-499BDFF30655}"/>
              </a:ext>
            </a:extLst>
          </p:cNvPr>
          <p:cNvSpPr/>
          <p:nvPr/>
        </p:nvSpPr>
        <p:spPr bwMode="auto">
          <a:xfrm>
            <a:off x="5551447" y="428025"/>
            <a:ext cx="1404961" cy="140496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AB3DEC5-3635-4036-B077-FE80DD53E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292" y="818975"/>
            <a:ext cx="1233313" cy="69930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7A1B79A-334D-48C7-A235-53B7BDD33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70" y="849242"/>
            <a:ext cx="1293600" cy="669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4A4B842-D2F5-4180-88C9-273931DEF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59" y="978778"/>
            <a:ext cx="1297856" cy="3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2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C695A57-8459-470F-A707-96835A620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D8455188-129A-4B77-B536-427255A7A123}"/>
              </a:ext>
            </a:extLst>
          </p:cNvPr>
          <p:cNvGrpSpPr/>
          <p:nvPr/>
        </p:nvGrpSpPr>
        <p:grpSpPr>
          <a:xfrm>
            <a:off x="4637460" y="1850087"/>
            <a:ext cx="3071117" cy="2936531"/>
            <a:chOff x="3482569" y="1106476"/>
            <a:chExt cx="5153431" cy="4927592"/>
          </a:xfrm>
        </p:grpSpPr>
        <p:grpSp>
          <p:nvGrpSpPr>
            <p:cNvPr id="56" name="Group 6">
              <a:extLst>
                <a:ext uri="{FF2B5EF4-FFF2-40B4-BE49-F238E27FC236}">
                  <a16:creationId xmlns:a16="http://schemas.microsoft.com/office/drawing/2014/main" xmlns="" id="{35745A8D-2090-4D3E-9A18-44D4CC870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2569" y="1106476"/>
              <a:ext cx="5153431" cy="4927592"/>
              <a:chOff x="125449" y="0"/>
              <a:chExt cx="3878361" cy="3708400"/>
            </a:xfrm>
            <a:effectLst>
              <a:outerShdw blurRad="330200" sx="98000" sy="9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xmlns="" id="{98718A4B-844A-400C-B31B-50701DB10246}"/>
                  </a:ext>
                </a:extLst>
              </p:cNvPr>
              <p:cNvSpPr/>
              <p:nvPr/>
            </p:nvSpPr>
            <p:spPr>
              <a:xfrm>
                <a:off x="125449" y="0"/>
                <a:ext cx="3878361" cy="3708400"/>
              </a:xfrm>
              <a:prstGeom prst="flowChartConnector">
                <a:avLst/>
              </a:prstGeom>
              <a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20000" contrast="20000"/>
                          </a14:imgEffect>
                        </a14:imgLayer>
                      </a14:imgProps>
                    </a:ext>
                  </a:extLst>
                </a:blip>
                <a:stretch>
                  <a:fillRect l="-3235" t="-12300" r="-7183" b="-12300"/>
                </a:stretch>
              </a:blipFill>
            </p:spPr>
          </p:sp>
        </p:grpSp>
        <p:sp>
          <p:nvSpPr>
            <p:cNvPr id="27" name="Блок-схема: узел 26">
              <a:extLst>
                <a:ext uri="{FF2B5EF4-FFF2-40B4-BE49-F238E27FC236}">
                  <a16:creationId xmlns:a16="http://schemas.microsoft.com/office/drawing/2014/main" xmlns="" id="{5E78FAD8-C0F6-4A1E-8136-AD7BAFC93621}"/>
                </a:ext>
              </a:extLst>
            </p:cNvPr>
            <p:cNvSpPr/>
            <p:nvPr/>
          </p:nvSpPr>
          <p:spPr>
            <a:xfrm>
              <a:off x="3627098" y="1106476"/>
              <a:ext cx="4888581" cy="4888581"/>
            </a:xfrm>
            <a:prstGeom prst="flowChartConnector">
              <a:avLst/>
            </a:prstGeom>
            <a:solidFill>
              <a:srgbClr val="EFEA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3773608" y="1353682"/>
              <a:ext cx="4595562" cy="4394170"/>
              <a:chOff x="125449" y="0"/>
              <a:chExt cx="3878361" cy="3708400"/>
            </a:xfrm>
            <a:effectLst>
              <a:outerShdw blurRad="330200" sx="98000" sy="9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reeform 7"/>
              <p:cNvSpPr/>
              <p:nvPr/>
            </p:nvSpPr>
            <p:spPr>
              <a:xfrm>
                <a:off x="125449" y="0"/>
                <a:ext cx="3878361" cy="3708400"/>
              </a:xfrm>
              <a:prstGeom prst="flowChartConnector">
                <a:avLst/>
              </a:prstGeom>
              <a:blipFill>
                <a:blip r:embed="rId5"/>
                <a:stretch>
                  <a:fillRect l="-3235" t="-12300" r="-7183" b="-12300"/>
                </a:stretch>
              </a:blipFill>
            </p:spPr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D96673-0608-4672-90BD-C565EFB19D8C}"/>
              </a:ext>
            </a:extLst>
          </p:cNvPr>
          <p:cNvSpPr txBox="1"/>
          <p:nvPr/>
        </p:nvSpPr>
        <p:spPr>
          <a:xfrm>
            <a:off x="335547" y="412314"/>
            <a:ext cx="5059398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3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Кузбасский технопарк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C47E65D-611B-491D-AAEA-5BC6BABA3018}"/>
              </a:ext>
            </a:extLst>
          </p:cNvPr>
          <p:cNvSpPr/>
          <p:nvPr/>
        </p:nvSpPr>
        <p:spPr>
          <a:xfrm>
            <a:off x="4354353" y="5835449"/>
            <a:ext cx="3679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проведений экспертизы проектов и разработок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FB1450E-22F0-4A9F-AB45-2F7F19E2EFE1}"/>
              </a:ext>
            </a:extLst>
          </p:cNvPr>
          <p:cNvSpPr/>
          <p:nvPr/>
        </p:nvSpPr>
        <p:spPr>
          <a:xfrm>
            <a:off x="484822" y="1327280"/>
            <a:ext cx="3423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мерам поддержки и возможностям развития проекта на всех стадиях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CCED6CC-3B04-4FEF-8B1A-08C9A38A353D}"/>
              </a:ext>
            </a:extLst>
          </p:cNvPr>
          <p:cNvSpPr/>
          <p:nvPr/>
        </p:nvSpPr>
        <p:spPr>
          <a:xfrm>
            <a:off x="484822" y="3122164"/>
            <a:ext cx="30711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 проектам, как оформить заявку и пройти экспертизу Фонда «Сколково»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47BA14-FCFC-45A3-95D9-558ACC6622A5}"/>
              </a:ext>
            </a:extLst>
          </p:cNvPr>
          <p:cNvSpPr/>
          <p:nvPr/>
        </p:nvSpPr>
        <p:spPr>
          <a:xfrm>
            <a:off x="484822" y="2224722"/>
            <a:ext cx="3041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 проектам, как оформить заявку и получить гранты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289B8DB-9D0C-43E5-A4D7-CCFE6DBE5047}"/>
              </a:ext>
            </a:extLst>
          </p:cNvPr>
          <p:cNvSpPr/>
          <p:nvPr/>
        </p:nvSpPr>
        <p:spPr>
          <a:xfrm>
            <a:off x="8685749" y="5748578"/>
            <a:ext cx="3297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Площади и оборудование под аренду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собственной ивент-площадки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6BBE2DC-6387-4E00-A3A9-F435E1B09FD6}"/>
              </a:ext>
            </a:extLst>
          </p:cNvPr>
          <p:cNvSpPr/>
          <p:nvPr/>
        </p:nvSpPr>
        <p:spPr>
          <a:xfrm>
            <a:off x="8684645" y="419339"/>
            <a:ext cx="35073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презентации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новых продуктов и технологий корпоративным заказчикам и потенциальным индустриальным партнерам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3F89342-E011-4A55-AB07-3DF7EC3D4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44" y="3036465"/>
            <a:ext cx="611334" cy="24173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E9AE6EEC-D792-40D6-BA4C-EF378D8B9E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3" b="-15654"/>
          <a:stretch/>
        </p:blipFill>
        <p:spPr>
          <a:xfrm>
            <a:off x="3856516" y="3439872"/>
            <a:ext cx="497837" cy="502421"/>
          </a:xfrm>
          <a:prstGeom prst="rect">
            <a:avLst/>
          </a:prstGeom>
        </p:spPr>
      </p:pic>
      <p:sp>
        <p:nvSpPr>
          <p:cNvPr id="90" name="Freeform 15">
            <a:extLst>
              <a:ext uri="{FF2B5EF4-FFF2-40B4-BE49-F238E27FC236}">
                <a16:creationId xmlns:a16="http://schemas.microsoft.com/office/drawing/2014/main" xmlns="" id="{47BC0BDE-DE69-418F-A500-605F9FD11659}"/>
              </a:ext>
            </a:extLst>
          </p:cNvPr>
          <p:cNvSpPr/>
          <p:nvPr/>
        </p:nvSpPr>
        <p:spPr>
          <a:xfrm>
            <a:off x="3704304" y="2444086"/>
            <a:ext cx="698784" cy="392137"/>
          </a:xfrm>
          <a:custGeom>
            <a:avLst/>
            <a:gdLst/>
            <a:ahLst/>
            <a:cxnLst/>
            <a:rect l="l" t="t" r="r" b="b"/>
            <a:pathLst>
              <a:path w="844194" h="473737">
                <a:moveTo>
                  <a:pt x="0" y="0"/>
                </a:moveTo>
                <a:lnTo>
                  <a:pt x="844195" y="0"/>
                </a:lnTo>
                <a:lnTo>
                  <a:pt x="844195" y="473737"/>
                </a:lnTo>
                <a:lnTo>
                  <a:pt x="0" y="4737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D9746163-F2E5-4259-BF81-47B7C110C059}"/>
              </a:ext>
            </a:extLst>
          </p:cNvPr>
          <p:cNvSpPr/>
          <p:nvPr/>
        </p:nvSpPr>
        <p:spPr>
          <a:xfrm>
            <a:off x="484822" y="4265827"/>
            <a:ext cx="3134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Микрогранты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Сколково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16 млн руб. за весь период,  но не более 4 млн руб. в год </a:t>
            </a: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A8EB75EE-6122-4F40-8DDD-AB2390EB52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3" b="-15654"/>
          <a:stretch/>
        </p:blipFill>
        <p:spPr>
          <a:xfrm>
            <a:off x="4246806" y="4471120"/>
            <a:ext cx="483676" cy="488130"/>
          </a:xfrm>
          <a:prstGeom prst="rect">
            <a:avLst/>
          </a:prstGeom>
        </p:spPr>
      </p:pic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F46925C5-9ECD-4F16-94B9-D497DFD2F10A}"/>
              </a:ext>
            </a:extLst>
          </p:cNvPr>
          <p:cNvSpPr/>
          <p:nvPr/>
        </p:nvSpPr>
        <p:spPr>
          <a:xfrm>
            <a:off x="484823" y="5163269"/>
            <a:ext cx="3033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 Сколково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Налог на прибыль - 0%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НДС - 0%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Налог на имущество - 0%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Страховые взносы - 15 %</a:t>
            </a:r>
          </a:p>
        </p:txBody>
      </p: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EA63435B-3677-4B9F-B108-65A592ED6A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3" b="-15654"/>
          <a:stretch/>
        </p:blipFill>
        <p:spPr>
          <a:xfrm>
            <a:off x="5067785" y="5025048"/>
            <a:ext cx="460410" cy="464650"/>
          </a:xfrm>
          <a:prstGeom prst="rect">
            <a:avLst/>
          </a:prstGeom>
        </p:spPr>
      </p:pic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5A2E454C-190C-4800-AFB0-9880A3D9BA52}"/>
              </a:ext>
            </a:extLst>
          </p:cNvPr>
          <p:cNvSpPr/>
          <p:nvPr/>
        </p:nvSpPr>
        <p:spPr>
          <a:xfrm>
            <a:off x="8684645" y="1930655"/>
            <a:ext cx="3134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Технологический </a:t>
            </a:r>
            <a:r>
              <a:rPr lang="ru-RU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брокеридж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поиск технологий для решения производственных задач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040423C3-6D8C-4324-99DA-F5DACE8820AA}"/>
              </a:ext>
            </a:extLst>
          </p:cNvPr>
          <p:cNvSpPr/>
          <p:nvPr/>
        </p:nvSpPr>
        <p:spPr>
          <a:xfrm>
            <a:off x="8684645" y="2957075"/>
            <a:ext cx="3386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Акселерация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интенсивных программ по развитию проектов с коммерческим потенциалом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B2BD5C07-5BEB-4F44-9A7A-5D3BCA899C2E}"/>
              </a:ext>
            </a:extLst>
          </p:cNvPr>
          <p:cNvSpPr/>
          <p:nvPr/>
        </p:nvSpPr>
        <p:spPr>
          <a:xfrm>
            <a:off x="8685749" y="4229716"/>
            <a:ext cx="3386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Продвижение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публикация материалов в СМИ, участие в отраслевых мероприятиях, встречи с потенциальными покупателями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C556825-AEFE-40D4-AE12-FADBA73DF6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83" y="3553592"/>
            <a:ext cx="582759" cy="964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E6D1EAA-19C9-434C-853F-06FA44A1E3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86" y="5030271"/>
            <a:ext cx="420410" cy="4204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DEC87D4-7030-4D14-859E-86536C1070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612" y="4771266"/>
            <a:ext cx="536072" cy="5360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539D412-690B-4E57-911C-1BBD368E4A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20" y="4007693"/>
            <a:ext cx="583115" cy="5831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691077C-91FE-49B9-B291-39C24D978B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68" y="1906088"/>
            <a:ext cx="583115" cy="58311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3A09E86-F824-45B8-ABB2-3F1BF0C1717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48" y="1147267"/>
            <a:ext cx="520104" cy="52010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9ADF7EAD-2879-4242-A405-89AD8BC7F1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27" y="1368303"/>
            <a:ext cx="520104" cy="520104"/>
          </a:xfrm>
          <a:prstGeom prst="rect">
            <a:avLst/>
          </a:prstGeom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F1F20F7E-69F0-4F82-BBD8-11CA92EDF9C2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6666387" y="1081059"/>
            <a:ext cx="2018258" cy="345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xmlns="" id="{529B9B56-F730-4C0E-BEFD-2B02DA18B572}"/>
              </a:ext>
            </a:extLst>
          </p:cNvPr>
          <p:cNvCxnSpPr>
            <a:cxnSpLocks/>
          </p:cNvCxnSpPr>
          <p:nvPr/>
        </p:nvCxnSpPr>
        <p:spPr>
          <a:xfrm flipV="1">
            <a:off x="8320261" y="2167781"/>
            <a:ext cx="364384" cy="384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7E484B70-921C-45CA-A8EC-C4E11E6A4025}"/>
              </a:ext>
            </a:extLst>
          </p:cNvPr>
          <p:cNvCxnSpPr>
            <a:cxnSpLocks/>
          </p:cNvCxnSpPr>
          <p:nvPr/>
        </p:nvCxnSpPr>
        <p:spPr>
          <a:xfrm>
            <a:off x="8517750" y="3429000"/>
            <a:ext cx="188982" cy="108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079C22BD-00F5-4B23-8763-5D722E2A43E9}"/>
              </a:ext>
            </a:extLst>
          </p:cNvPr>
          <p:cNvCxnSpPr>
            <a:cxnSpLocks/>
          </p:cNvCxnSpPr>
          <p:nvPr/>
        </p:nvCxnSpPr>
        <p:spPr>
          <a:xfrm>
            <a:off x="8313296" y="4471120"/>
            <a:ext cx="371349" cy="8562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021A0094-CD54-4C48-9C9B-42C16B9A3371}"/>
              </a:ext>
            </a:extLst>
          </p:cNvPr>
          <p:cNvCxnSpPr>
            <a:cxnSpLocks/>
          </p:cNvCxnSpPr>
          <p:nvPr/>
        </p:nvCxnSpPr>
        <p:spPr>
          <a:xfrm>
            <a:off x="7724211" y="5274162"/>
            <a:ext cx="907010" cy="5967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06DF661B-69F3-4921-97FC-E57216E37BE8}"/>
              </a:ext>
            </a:extLst>
          </p:cNvPr>
          <p:cNvCxnSpPr>
            <a:cxnSpLocks/>
          </p:cNvCxnSpPr>
          <p:nvPr/>
        </p:nvCxnSpPr>
        <p:spPr>
          <a:xfrm>
            <a:off x="6303124" y="5489698"/>
            <a:ext cx="9576" cy="4890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2F126409-2C90-4657-B571-8135B365225A}"/>
              </a:ext>
            </a:extLst>
          </p:cNvPr>
          <p:cNvCxnSpPr>
            <a:cxnSpLocks/>
          </p:cNvCxnSpPr>
          <p:nvPr/>
        </p:nvCxnSpPr>
        <p:spPr>
          <a:xfrm flipH="1">
            <a:off x="3148525" y="5367019"/>
            <a:ext cx="1733568" cy="632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xmlns="" id="{130E6E44-DB92-43D2-B5C7-61A124BB239C}"/>
              </a:ext>
            </a:extLst>
          </p:cNvPr>
          <p:cNvCxnSpPr>
            <a:cxnSpLocks/>
          </p:cNvCxnSpPr>
          <p:nvPr/>
        </p:nvCxnSpPr>
        <p:spPr>
          <a:xfrm flipH="1">
            <a:off x="3518630" y="4830255"/>
            <a:ext cx="639184" cy="123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xmlns="" id="{3DBAE84F-7133-4DC9-928E-082D845FCE86}"/>
              </a:ext>
            </a:extLst>
          </p:cNvPr>
          <p:cNvCxnSpPr>
            <a:cxnSpLocks/>
          </p:cNvCxnSpPr>
          <p:nvPr/>
        </p:nvCxnSpPr>
        <p:spPr>
          <a:xfrm flipH="1">
            <a:off x="3280124" y="3653671"/>
            <a:ext cx="450528" cy="710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xmlns="" id="{74D21B77-954B-40EE-84EA-31FDD32B2442}"/>
              </a:ext>
            </a:extLst>
          </p:cNvPr>
          <p:cNvCxnSpPr>
            <a:cxnSpLocks/>
          </p:cNvCxnSpPr>
          <p:nvPr/>
        </p:nvCxnSpPr>
        <p:spPr>
          <a:xfrm flipH="1" flipV="1">
            <a:off x="3037456" y="2578991"/>
            <a:ext cx="518483" cy="348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615275D2-2552-47E6-B8C0-91F6807C78C7}"/>
              </a:ext>
            </a:extLst>
          </p:cNvPr>
          <p:cNvCxnSpPr>
            <a:cxnSpLocks/>
          </p:cNvCxnSpPr>
          <p:nvPr/>
        </p:nvCxnSpPr>
        <p:spPr>
          <a:xfrm flipH="1" flipV="1">
            <a:off x="3704305" y="1647699"/>
            <a:ext cx="784339" cy="950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B7946B3E-2916-4C4C-807D-0A41BD65CA29}"/>
              </a:ext>
            </a:extLst>
          </p:cNvPr>
          <p:cNvSpPr txBox="1"/>
          <p:nvPr/>
        </p:nvSpPr>
        <p:spPr>
          <a:xfrm>
            <a:off x="11758133" y="63949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747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C695A57-8459-470F-A707-96835A620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xmlns="" id="{E0DE85C8-41E3-49EF-B473-5B53ED53699C}"/>
              </a:ext>
            </a:extLst>
          </p:cNvPr>
          <p:cNvSpPr/>
          <p:nvPr/>
        </p:nvSpPr>
        <p:spPr>
          <a:xfrm>
            <a:off x="6450564" y="4973241"/>
            <a:ext cx="3423332" cy="1790238"/>
          </a:xfrm>
          <a:prstGeom prst="roundRect">
            <a:avLst>
              <a:gd name="adj" fmla="val 4438"/>
            </a:avLst>
          </a:prstGeom>
          <a:gradFill>
            <a:gsLst>
              <a:gs pos="33000">
                <a:schemeClr val="bg1"/>
              </a:gs>
              <a:gs pos="100000">
                <a:schemeClr val="accent1">
                  <a:lumMod val="30000"/>
                  <a:lumOff val="70000"/>
                  <a:alpha val="4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юр. лица МСП</a:t>
            </a:r>
          </a:p>
          <a:p>
            <a:r>
              <a:rPr lang="ru-RU"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малых инновационных предприятий, завершивших НИОКР и планирующих создание или расширение производства инновационной продукции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 млн руб.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</a:t>
            </a:r>
            <a:r>
              <a:rPr lang="ru-RU" sz="1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суммы гранта </a:t>
            </a:r>
            <a:r>
              <a:rPr lang="ru-RU" sz="13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небюджетного</a:t>
            </a:r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sz="1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xmlns="" id="{989806E4-17FD-4F38-8A71-B6AEAF81A2A1}"/>
              </a:ext>
            </a:extLst>
          </p:cNvPr>
          <p:cNvSpPr/>
          <p:nvPr/>
        </p:nvSpPr>
        <p:spPr>
          <a:xfrm>
            <a:off x="3312912" y="4973242"/>
            <a:ext cx="3040437" cy="1790237"/>
          </a:xfrm>
          <a:prstGeom prst="roundRect">
            <a:avLst>
              <a:gd name="adj" fmla="val 4438"/>
            </a:avLst>
          </a:prstGeom>
          <a:gradFill>
            <a:gsLst>
              <a:gs pos="33000">
                <a:schemeClr val="bg1"/>
              </a:gs>
              <a:gs pos="100000">
                <a:schemeClr val="accent1">
                  <a:lumMod val="30000"/>
                  <a:lumOff val="70000"/>
                  <a:alpha val="4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юр. лица</a:t>
            </a:r>
          </a:p>
          <a:p>
            <a:r>
              <a:rPr lang="ru-RU"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стартапов на ранних стадиях развития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30% суммы гранта </a:t>
            </a:r>
            <a:r>
              <a:rPr lang="ru-RU" sz="13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небюджетного</a:t>
            </a:r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sz="1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Н1-Н6</a:t>
            </a:r>
            <a:endParaRPr lang="ru-RU" sz="1333" dirty="0"/>
          </a:p>
        </p:txBody>
      </p:sp>
      <p:sp>
        <p:nvSpPr>
          <p:cNvPr id="146" name="Прямоугольник: скругленные углы 145">
            <a:extLst>
              <a:ext uri="{FF2B5EF4-FFF2-40B4-BE49-F238E27FC236}">
                <a16:creationId xmlns:a16="http://schemas.microsoft.com/office/drawing/2014/main" xmlns="" id="{73838AAA-2324-40F4-9806-E944AF18B14D}"/>
              </a:ext>
            </a:extLst>
          </p:cNvPr>
          <p:cNvSpPr/>
          <p:nvPr/>
        </p:nvSpPr>
        <p:spPr>
          <a:xfrm>
            <a:off x="3312913" y="3022736"/>
            <a:ext cx="3040437" cy="1601693"/>
          </a:xfrm>
          <a:prstGeom prst="roundRect">
            <a:avLst>
              <a:gd name="adj" fmla="val 4438"/>
            </a:avLst>
          </a:prstGeom>
          <a:gradFill>
            <a:gsLst>
              <a:gs pos="33000">
                <a:schemeClr val="bg1"/>
              </a:gs>
              <a:gs pos="100000">
                <a:schemeClr val="accent1">
                  <a:lumMod val="30000"/>
                  <a:lumOff val="70000"/>
                  <a:alpha val="4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юр. лица</a:t>
            </a:r>
          </a:p>
          <a:p>
            <a:r>
              <a:rPr lang="ru-RU"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стартапов на ранних стадиях развития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15% суммы гранта </a:t>
            </a:r>
            <a:r>
              <a:rPr lang="ru-RU" sz="13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небюджетного</a:t>
            </a:r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sz="1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Н1-Н6 (см. пункт «Студенческие стартапы»)</a:t>
            </a:r>
            <a:endParaRPr lang="ru-RU" sz="1333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0251AEC5-798A-46A4-840B-DB601F74A956}"/>
              </a:ext>
            </a:extLst>
          </p:cNvPr>
          <p:cNvSpPr/>
          <p:nvPr/>
        </p:nvSpPr>
        <p:spPr>
          <a:xfrm>
            <a:off x="175260" y="1339818"/>
            <a:ext cx="3040437" cy="1305592"/>
          </a:xfrm>
          <a:prstGeom prst="roundRect">
            <a:avLst>
              <a:gd name="adj" fmla="val 4438"/>
            </a:avLst>
          </a:prstGeom>
          <a:gradFill>
            <a:gsLst>
              <a:gs pos="3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от 18 до </a:t>
            </a:r>
            <a:r>
              <a:rPr lang="ru-RU" sz="1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</a:p>
          <a:p>
            <a:r>
              <a:rPr lang="ru-RU"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коммерчески ориентированных научно-технических проектов молодых ученых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тыс. </a:t>
            </a:r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xmlns="" id="{0FDA4079-08C5-4C9E-9DC8-AACAB9800940}"/>
              </a:ext>
            </a:extLst>
          </p:cNvPr>
          <p:cNvSpPr/>
          <p:nvPr/>
        </p:nvSpPr>
        <p:spPr>
          <a:xfrm>
            <a:off x="175260" y="3026672"/>
            <a:ext cx="3054200" cy="3736807"/>
          </a:xfrm>
          <a:prstGeom prst="roundRect">
            <a:avLst>
              <a:gd name="adj" fmla="val 3144"/>
            </a:avLst>
          </a:prstGeom>
          <a:gradFill>
            <a:gsLst>
              <a:gs pos="42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студенты ВУЗов</a:t>
            </a:r>
          </a:p>
          <a:p>
            <a:r>
              <a:rPr lang="ru-RU"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 студенческих стартап-проектов, имеющих потенциал коммерциализации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млн руб.</a:t>
            </a:r>
          </a:p>
          <a:p>
            <a:endParaRPr lang="ru-RU" sz="10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Н1. Цифровые технологии;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Н2. Медицина и технологии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здоровьесбережения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Н3. Новые материалы и химические технологии;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Н4. Новые приборы и интеллектуальные производственные технологии;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Н5. Биотехнологии;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Н6. Ресурсосберегающая энергетика.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Н7. Креативные индустрии.</a:t>
            </a: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xmlns="" id="{82089B37-79C5-4709-8548-C988CDB3D7FE}"/>
              </a:ext>
            </a:extLst>
          </p:cNvPr>
          <p:cNvSpPr/>
          <p:nvPr/>
        </p:nvSpPr>
        <p:spPr>
          <a:xfrm>
            <a:off x="3312912" y="1317823"/>
            <a:ext cx="3040437" cy="1327587"/>
          </a:xfrm>
          <a:prstGeom prst="roundRect">
            <a:avLst>
              <a:gd name="adj" fmla="val 4438"/>
            </a:avLst>
          </a:prstGeom>
          <a:gradFill>
            <a:gsLst>
              <a:gs pos="33000">
                <a:schemeClr val="bg1"/>
              </a:gs>
              <a:gs pos="100000">
                <a:schemeClr val="accent1">
                  <a:lumMod val="30000"/>
                  <a:lumOff val="70000"/>
                  <a:alpha val="4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физ. или юр. лица</a:t>
            </a:r>
          </a:p>
          <a:p>
            <a:r>
              <a:rPr lang="ru-RU" sz="13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стартапов на ранних стадиях развития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</a:t>
            </a:r>
            <a:r>
              <a:rPr lang="ru-RU" sz="1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руб.</a:t>
            </a:r>
          </a:p>
          <a:p>
            <a:r>
              <a: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Н1-Н6 (см. пункт «Студенческие </a:t>
            </a:r>
            <a:r>
              <a:rPr lang="ru-RU" sz="1333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стартапы</a:t>
            </a:r>
            <a:r>
              <a:rPr lang="ru-RU" sz="1333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1333" dirty="0"/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xmlns="" id="{003D4CC5-6A2A-4950-8049-1D912D47E039}"/>
              </a:ext>
            </a:extLst>
          </p:cNvPr>
          <p:cNvSpPr/>
          <p:nvPr/>
        </p:nvSpPr>
        <p:spPr>
          <a:xfrm>
            <a:off x="6450564" y="1324611"/>
            <a:ext cx="3397828" cy="1320800"/>
          </a:xfrm>
          <a:prstGeom prst="roundRect">
            <a:avLst>
              <a:gd name="adj" fmla="val 4438"/>
            </a:avLst>
          </a:prstGeom>
          <a:gradFill>
            <a:gsLst>
              <a:gs pos="33000">
                <a:schemeClr val="bg1"/>
              </a:gs>
              <a:gs pos="100000">
                <a:schemeClr val="accent1">
                  <a:lumMod val="30000"/>
                  <a:lumOff val="70000"/>
                  <a:alpha val="4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юр. лица МСП</a:t>
            </a:r>
          </a:p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компаний, имеющих опыт разработки и продаж наукоемкой продукции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 млн руб.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15% суммы гранта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небюджетного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D96673-0608-4672-90BD-C565EFB19D8C}"/>
              </a:ext>
            </a:extLst>
          </p:cNvPr>
          <p:cNvSpPr txBox="1"/>
          <p:nvPr/>
        </p:nvSpPr>
        <p:spPr>
          <a:xfrm>
            <a:off x="335547" y="412314"/>
            <a:ext cx="6607899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3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Фонд содействия инновациям</a:t>
            </a:r>
          </a:p>
        </p:txBody>
      </p:sp>
      <p:sp>
        <p:nvSpPr>
          <p:cNvPr id="129" name="Freeform 15">
            <a:extLst>
              <a:ext uri="{FF2B5EF4-FFF2-40B4-BE49-F238E27FC236}">
                <a16:creationId xmlns:a16="http://schemas.microsoft.com/office/drawing/2014/main" xmlns="" id="{EE937636-7E0D-4C1C-ADB6-4D9CA0EBA950}"/>
              </a:ext>
            </a:extLst>
          </p:cNvPr>
          <p:cNvSpPr/>
          <p:nvPr/>
        </p:nvSpPr>
        <p:spPr>
          <a:xfrm>
            <a:off x="8747280" y="164471"/>
            <a:ext cx="1143586" cy="641747"/>
          </a:xfrm>
          <a:custGeom>
            <a:avLst/>
            <a:gdLst/>
            <a:ahLst/>
            <a:cxnLst/>
            <a:rect l="l" t="t" r="r" b="b"/>
            <a:pathLst>
              <a:path w="844194" h="473737">
                <a:moveTo>
                  <a:pt x="0" y="0"/>
                </a:moveTo>
                <a:lnTo>
                  <a:pt x="844195" y="0"/>
                </a:lnTo>
                <a:lnTo>
                  <a:pt x="844195" y="473737"/>
                </a:lnTo>
                <a:lnTo>
                  <a:pt x="0" y="473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A0C34D0-F8CA-4FBB-80B8-01E056DA8DD1}"/>
              </a:ext>
            </a:extLst>
          </p:cNvPr>
          <p:cNvSpPr/>
          <p:nvPr/>
        </p:nvSpPr>
        <p:spPr>
          <a:xfrm>
            <a:off x="3958236" y="4624428"/>
            <a:ext cx="17525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Бизнес-старт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12CFE722-B99C-4547-89F5-A4F0764B9D4C}"/>
              </a:ext>
            </a:extLst>
          </p:cNvPr>
          <p:cNvSpPr/>
          <p:nvPr/>
        </p:nvSpPr>
        <p:spPr>
          <a:xfrm>
            <a:off x="7465070" y="979550"/>
            <a:ext cx="128894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6148C8CF-B70C-475E-880F-52707830466D}"/>
              </a:ext>
            </a:extLst>
          </p:cNvPr>
          <p:cNvSpPr/>
          <p:nvPr/>
        </p:nvSpPr>
        <p:spPr>
          <a:xfrm>
            <a:off x="6904636" y="4624428"/>
            <a:ext cx="251556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Коммерциализация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3229B2D0-7318-4493-B574-0EC1010D0B77}"/>
              </a:ext>
            </a:extLst>
          </p:cNvPr>
          <p:cNvSpPr/>
          <p:nvPr/>
        </p:nvSpPr>
        <p:spPr>
          <a:xfrm>
            <a:off x="1207632" y="946150"/>
            <a:ext cx="91012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Умник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BAF35D26-964F-4D9A-8325-6564C7CD0B4A}"/>
              </a:ext>
            </a:extLst>
          </p:cNvPr>
          <p:cNvSpPr/>
          <p:nvPr/>
        </p:nvSpPr>
        <p:spPr>
          <a:xfrm>
            <a:off x="152768" y="2635889"/>
            <a:ext cx="302951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Студенческий стартап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E54650C5-A6F2-4DF0-9A2E-DCD46C9D2B85}"/>
              </a:ext>
            </a:extLst>
          </p:cNvPr>
          <p:cNvSpPr/>
          <p:nvPr/>
        </p:nvSpPr>
        <p:spPr>
          <a:xfrm>
            <a:off x="3658699" y="1008558"/>
            <a:ext cx="226542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1</a:t>
            </a:r>
            <a:r>
              <a:rPr lang="ru-RU" sz="1867" b="1" dirty="0">
                <a:solidFill>
                  <a:srgbClr val="9C81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(1-ый этап)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xmlns="" id="{6062018E-E15C-46F7-ABEF-C35FF02A0450}"/>
              </a:ext>
            </a:extLst>
          </p:cNvPr>
          <p:cNvSpPr/>
          <p:nvPr/>
        </p:nvSpPr>
        <p:spPr>
          <a:xfrm>
            <a:off x="3756691" y="2616855"/>
            <a:ext cx="215603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Старт 2</a:t>
            </a:r>
            <a:r>
              <a:rPr lang="ru-RU" sz="1867" b="1" dirty="0">
                <a:solidFill>
                  <a:srgbClr val="9C81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(2-ой этап)</a:t>
            </a:r>
            <a:endParaRPr lang="ru-RU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xmlns="" id="{751D3D25-E2AA-4B53-8A77-91F8E4BD57BE}"/>
              </a:ext>
            </a:extLst>
          </p:cNvPr>
          <p:cNvSpPr/>
          <p:nvPr/>
        </p:nvSpPr>
        <p:spPr>
          <a:xfrm>
            <a:off x="6441202" y="3022736"/>
            <a:ext cx="3397828" cy="1601693"/>
          </a:xfrm>
          <a:prstGeom prst="roundRect">
            <a:avLst>
              <a:gd name="adj" fmla="val 4438"/>
            </a:avLst>
          </a:prstGeom>
          <a:gradFill>
            <a:gsLst>
              <a:gs pos="33000">
                <a:schemeClr val="bg1"/>
              </a:gs>
              <a:gs pos="100000">
                <a:schemeClr val="accent1">
                  <a:lumMod val="30000"/>
                  <a:lumOff val="70000"/>
                  <a:alpha val="4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Участники: юр. лица МСП</a:t>
            </a:r>
          </a:p>
          <a:p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международному сотрудничеству, поддержка проектов по разработке несырьевой экспортно-ориентированной продукции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 млн руб.</a:t>
            </a:r>
          </a:p>
          <a:p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15% суммы гранта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небюджетного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D04F75E-9124-4E42-A4CE-2F5C03C5F46D}"/>
              </a:ext>
            </a:extLst>
          </p:cNvPr>
          <p:cNvSpPr/>
          <p:nvPr/>
        </p:nvSpPr>
        <p:spPr>
          <a:xfrm>
            <a:off x="7057036" y="2628136"/>
            <a:ext cx="215642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Интернализация</a:t>
            </a:r>
            <a:endParaRPr lang="ru-RU" sz="1867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3960E38-BBB6-4820-A947-76A7ACC95C49}"/>
              </a:ext>
            </a:extLst>
          </p:cNvPr>
          <p:cNvSpPr/>
          <p:nvPr/>
        </p:nvSpPr>
        <p:spPr>
          <a:xfrm>
            <a:off x="10022947" y="0"/>
            <a:ext cx="2169053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476AE23-E468-4DD4-8DB9-59B81CCF22EC}"/>
              </a:ext>
            </a:extLst>
          </p:cNvPr>
          <p:cNvSpPr/>
          <p:nvPr/>
        </p:nvSpPr>
        <p:spPr>
          <a:xfrm>
            <a:off x="10153494" y="843280"/>
            <a:ext cx="1890222" cy="650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xmlns="" id="{AFC702F6-1263-471A-A1A6-50C4AACA3112}"/>
              </a:ext>
            </a:extLst>
          </p:cNvPr>
          <p:cNvSpPr/>
          <p:nvPr/>
        </p:nvSpPr>
        <p:spPr>
          <a:xfrm>
            <a:off x="10153494" y="1562784"/>
            <a:ext cx="1890222" cy="650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E3A40-8688-43D1-AA87-07E14A93844E}"/>
              </a:ext>
            </a:extLst>
          </p:cNvPr>
          <p:cNvSpPr txBox="1"/>
          <p:nvPr/>
        </p:nvSpPr>
        <p:spPr>
          <a:xfrm>
            <a:off x="10056009" y="882565"/>
            <a:ext cx="2085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-93" dirty="0"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Проектирование </a:t>
            </a:r>
            <a:endParaRPr lang="ru-RU" sz="1600" spc="-93" dirty="0"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pPr algn="ctr"/>
            <a:r>
              <a:rPr lang="en-US" sz="1600" spc="-93" dirty="0"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и </a:t>
            </a:r>
            <a:r>
              <a:rPr lang="en-US" sz="1600" spc="-93" dirty="0" err="1"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пром</a:t>
            </a:r>
            <a:r>
              <a:rPr lang="ru-RU" sz="1600" spc="-93" dirty="0" err="1"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ышл</a:t>
            </a:r>
            <a:r>
              <a:rPr lang="ru-RU" sz="1600" spc="-93" dirty="0"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r>
              <a:rPr lang="en-US" sz="1600" spc="-93" dirty="0"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en-US" sz="1600" spc="-93" dirty="0" err="1"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дизайн</a:t>
            </a:r>
            <a:endParaRPr lang="en-US" sz="1600" spc="-93" dirty="0"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xmlns="" id="{774A31B7-A5E2-4389-BD5D-9C213B3C37A7}"/>
              </a:ext>
            </a:extLst>
          </p:cNvPr>
          <p:cNvSpPr/>
          <p:nvPr/>
        </p:nvSpPr>
        <p:spPr>
          <a:xfrm>
            <a:off x="10153494" y="2300129"/>
            <a:ext cx="1890222" cy="650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C1A12EA-4A97-43A6-9AD1-AEC50D19DB55}"/>
              </a:ext>
            </a:extLst>
          </p:cNvPr>
          <p:cNvSpPr/>
          <p:nvPr/>
        </p:nvSpPr>
        <p:spPr>
          <a:xfrm>
            <a:off x="10144603" y="1612051"/>
            <a:ext cx="190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Сертификация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реклама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xmlns="" id="{D55E4D0B-1089-42A7-96A0-36F99EF10834}"/>
              </a:ext>
            </a:extLst>
          </p:cNvPr>
          <p:cNvSpPr/>
          <p:nvPr/>
        </p:nvSpPr>
        <p:spPr>
          <a:xfrm>
            <a:off x="10144603" y="2337710"/>
            <a:ext cx="190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Регистрация прав на РИД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xmlns="" id="{893D74C2-1C34-4300-9466-D921ADE625DC}"/>
              </a:ext>
            </a:extLst>
          </p:cNvPr>
          <p:cNvSpPr/>
          <p:nvPr/>
        </p:nvSpPr>
        <p:spPr>
          <a:xfrm>
            <a:off x="10153494" y="3037474"/>
            <a:ext cx="1890222" cy="650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xmlns="" id="{88777598-3760-416D-811B-1D8D6427FEE2}"/>
              </a:ext>
            </a:extLst>
          </p:cNvPr>
          <p:cNvSpPr/>
          <p:nvPr/>
        </p:nvSpPr>
        <p:spPr>
          <a:xfrm>
            <a:off x="10144603" y="3085553"/>
            <a:ext cx="190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оборудования</a:t>
            </a: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xmlns="" id="{C8126921-E9EA-48B7-BFC5-054B1B85A69C}"/>
              </a:ext>
            </a:extLst>
          </p:cNvPr>
          <p:cNvSpPr/>
          <p:nvPr/>
        </p:nvSpPr>
        <p:spPr>
          <a:xfrm>
            <a:off x="10153494" y="3793768"/>
            <a:ext cx="1890222" cy="650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xmlns="" id="{3033CA29-49A3-4CE8-AD2A-4F096D29A3DC}"/>
              </a:ext>
            </a:extLst>
          </p:cNvPr>
          <p:cNvSpPr/>
          <p:nvPr/>
        </p:nvSpPr>
        <p:spPr>
          <a:xfrm>
            <a:off x="10144603" y="3839129"/>
            <a:ext cx="190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Материалы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комплектующие</a:t>
            </a: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xmlns="" id="{38F2061F-B423-4FF1-AB84-3F86E64B2A12}"/>
              </a:ext>
            </a:extLst>
          </p:cNvPr>
          <p:cNvSpPr/>
          <p:nvPr/>
        </p:nvSpPr>
        <p:spPr>
          <a:xfrm>
            <a:off x="10153494" y="4549370"/>
            <a:ext cx="1890222" cy="650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xmlns="" id="{7A56E524-B201-404D-A07F-01DC0FCADC8E}"/>
              </a:ext>
            </a:extLst>
          </p:cNvPr>
          <p:cNvSpPr/>
          <p:nvPr/>
        </p:nvSpPr>
        <p:spPr>
          <a:xfrm>
            <a:off x="10153494" y="5298524"/>
            <a:ext cx="1890222" cy="650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61" name="Прямоугольник: скругленные углы 160">
            <a:extLst>
              <a:ext uri="{FF2B5EF4-FFF2-40B4-BE49-F238E27FC236}">
                <a16:creationId xmlns:a16="http://schemas.microsoft.com/office/drawing/2014/main" xmlns="" id="{39F552AF-1B9A-4228-866B-1FF5B1386F96}"/>
              </a:ext>
            </a:extLst>
          </p:cNvPr>
          <p:cNvSpPr/>
          <p:nvPr/>
        </p:nvSpPr>
        <p:spPr>
          <a:xfrm>
            <a:off x="10153494" y="6073653"/>
            <a:ext cx="1890222" cy="6501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540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5DB44635-4ABB-4640-91FE-46AB0A133DA8}"/>
              </a:ext>
            </a:extLst>
          </p:cNvPr>
          <p:cNvSpPr/>
          <p:nvPr/>
        </p:nvSpPr>
        <p:spPr>
          <a:xfrm>
            <a:off x="10144603" y="4579592"/>
            <a:ext cx="1908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Изготовление прототипа</a:t>
            </a: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xmlns="" id="{62B4C81F-9FD7-4256-BECE-80DF08E3BA89}"/>
              </a:ext>
            </a:extLst>
          </p:cNvPr>
          <p:cNvSpPr/>
          <p:nvPr/>
        </p:nvSpPr>
        <p:spPr>
          <a:xfrm>
            <a:off x="10145784" y="5460214"/>
            <a:ext cx="1908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Заработная плата</a:t>
            </a: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xmlns="" id="{4BD1B275-BD78-484E-B7D0-475B050DAF2A}"/>
              </a:ext>
            </a:extLst>
          </p:cNvPr>
          <p:cNvSpPr/>
          <p:nvPr/>
        </p:nvSpPr>
        <p:spPr>
          <a:xfrm>
            <a:off x="9996968" y="6098872"/>
            <a:ext cx="2169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Общехозяйствен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ные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расходы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3C275B8-E513-4C82-A42D-94C7D1858597}"/>
              </a:ext>
            </a:extLst>
          </p:cNvPr>
          <p:cNvSpPr txBox="1"/>
          <p:nvPr/>
        </p:nvSpPr>
        <p:spPr>
          <a:xfrm>
            <a:off x="11758133" y="63949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8546F5FA-94A1-4876-8EEB-44BA8722A053}"/>
              </a:ext>
            </a:extLst>
          </p:cNvPr>
          <p:cNvSpPr/>
          <p:nvPr/>
        </p:nvSpPr>
        <p:spPr>
          <a:xfrm>
            <a:off x="10096651" y="29591"/>
            <a:ext cx="1890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расходования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5869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C695A57-8459-470F-A707-96835A620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B652C82F-1FA7-450B-9687-7F5EF07143E0}"/>
              </a:ext>
            </a:extLst>
          </p:cNvPr>
          <p:cNvSpPr/>
          <p:nvPr/>
        </p:nvSpPr>
        <p:spPr>
          <a:xfrm flipH="1">
            <a:off x="6246823" y="987052"/>
            <a:ext cx="5966460" cy="18785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5448E8F-7DFC-4CBB-91F8-62FC2D9FC8EB}"/>
              </a:ext>
            </a:extLst>
          </p:cNvPr>
          <p:cNvSpPr/>
          <p:nvPr/>
        </p:nvSpPr>
        <p:spPr>
          <a:xfrm>
            <a:off x="0" y="4839696"/>
            <a:ext cx="5966460" cy="20183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D96673-0608-4672-90BD-C565EFB19D8C}"/>
              </a:ext>
            </a:extLst>
          </p:cNvPr>
          <p:cNvSpPr txBox="1"/>
          <p:nvPr/>
        </p:nvSpPr>
        <p:spPr>
          <a:xfrm>
            <a:off x="335547" y="412314"/>
            <a:ext cx="396134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3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Фонд «Сколково»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50C07C9-AF74-4C08-80E1-2D41AE4E4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2881" y="359915"/>
            <a:ext cx="1943572" cy="543675"/>
          </a:xfrm>
          <a:prstGeom prst="rect">
            <a:avLst/>
          </a:prstGeom>
        </p:spPr>
      </p:pic>
      <p:pic>
        <p:nvPicPr>
          <p:cNvPr id="43" name="Picture 2" descr="C:\Users\a.gusev\Pictures\Сколково МТК\Снимок1.PNG">
            <a:extLst>
              <a:ext uri="{FF2B5EF4-FFF2-40B4-BE49-F238E27FC236}">
                <a16:creationId xmlns:a16="http://schemas.microsoft.com/office/drawing/2014/main" xmlns="" id="{D61773CE-1067-451D-834B-245FB565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88" y="3641308"/>
            <a:ext cx="6343088" cy="31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a.gusev\Pictures\Сколково ЭКОСИСТЕМА.png">
            <a:extLst>
              <a:ext uri="{FF2B5EF4-FFF2-40B4-BE49-F238E27FC236}">
                <a16:creationId xmlns:a16="http://schemas.microsoft.com/office/drawing/2014/main" xmlns="" id="{74A3C9A7-14BE-4269-A2DE-9DB8CDA1E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6"/>
          <a:stretch/>
        </p:blipFill>
        <p:spPr bwMode="auto">
          <a:xfrm>
            <a:off x="135291" y="1762646"/>
            <a:ext cx="6068537" cy="30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45850B42-A440-472E-8B33-5E72C77F4056}"/>
              </a:ext>
            </a:extLst>
          </p:cNvPr>
          <p:cNvSpPr/>
          <p:nvPr/>
        </p:nvSpPr>
        <p:spPr>
          <a:xfrm>
            <a:off x="224504" y="1099086"/>
            <a:ext cx="4200638" cy="66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Экосистема «Сколково»: </a:t>
            </a:r>
          </a:p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 проектов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2851220C-6363-4A64-9516-52249B5710BD}"/>
              </a:ext>
            </a:extLst>
          </p:cNvPr>
          <p:cNvSpPr/>
          <p:nvPr/>
        </p:nvSpPr>
        <p:spPr>
          <a:xfrm>
            <a:off x="6482246" y="2989827"/>
            <a:ext cx="5136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«Сколково», доступные                    для Участников Фонда «Сколково»</a:t>
            </a:r>
          </a:p>
        </p:txBody>
      </p:sp>
      <p:sp>
        <p:nvSpPr>
          <p:cNvPr id="45" name="object 5">
            <a:extLst>
              <a:ext uri="{FF2B5EF4-FFF2-40B4-BE49-F238E27FC236}">
                <a16:creationId xmlns:a16="http://schemas.microsoft.com/office/drawing/2014/main" xmlns="" id="{79A5B034-F32C-43BE-9575-8DC8337361C8}"/>
              </a:ext>
            </a:extLst>
          </p:cNvPr>
          <p:cNvSpPr txBox="1"/>
          <p:nvPr/>
        </p:nvSpPr>
        <p:spPr>
          <a:xfrm>
            <a:off x="6493941" y="1010481"/>
            <a:ext cx="3056441" cy="286777"/>
          </a:xfrm>
          <a:prstGeom prst="rect">
            <a:avLst/>
          </a:prstGeom>
        </p:spPr>
        <p:txBody>
          <a:bodyPr vert="horz" wrap="square" lIns="0" tIns="9684" rIns="0" bIns="0" rtlCol="0">
            <a:spAutoFit/>
          </a:bodyPr>
          <a:lstStyle/>
          <a:p>
            <a:pPr marL="9684">
              <a:spcBef>
                <a:spcPts val="76"/>
              </a:spcBef>
            </a:pPr>
            <a:r>
              <a:rPr lang="ru-RU" b="1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r>
              <a:rPr lang="ru-RU" b="1" spc="-4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spc="-1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участнику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6">
            <a:extLst>
              <a:ext uri="{FF2B5EF4-FFF2-40B4-BE49-F238E27FC236}">
                <a16:creationId xmlns:a16="http://schemas.microsoft.com/office/drawing/2014/main" xmlns="" id="{E086DB87-389E-45B8-9254-C54A91A01879}"/>
              </a:ext>
            </a:extLst>
          </p:cNvPr>
          <p:cNvSpPr txBox="1"/>
          <p:nvPr/>
        </p:nvSpPr>
        <p:spPr>
          <a:xfrm>
            <a:off x="6907573" y="1418655"/>
            <a:ext cx="5327422" cy="1378414"/>
          </a:xfrm>
          <a:prstGeom prst="rect">
            <a:avLst/>
          </a:prstGeom>
        </p:spPr>
        <p:txBody>
          <a:bodyPr vert="horz" wrap="square" lIns="0" tIns="18883" rIns="0" bIns="0" rtlCol="0">
            <a:spAutoFit/>
          </a:bodyPr>
          <a:lstStyle/>
          <a:p>
            <a:pPr marL="9684">
              <a:spcBef>
                <a:spcPts val="149"/>
              </a:spcBef>
              <a:buClr>
                <a:srgbClr val="B1EB51"/>
              </a:buClr>
              <a:buSzPct val="150000"/>
              <a:tabLst>
                <a:tab pos="200938" algn="l"/>
              </a:tabLst>
            </a:pP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</a:t>
            </a:r>
            <a:r>
              <a:rPr sz="1600" spc="-23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статуса</a:t>
            </a:r>
            <a:r>
              <a:rPr sz="1600"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физического или </a:t>
            </a:r>
            <a:r>
              <a:rPr sz="1600" spc="-8" dirty="0" err="1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юридического</a:t>
            </a:r>
            <a:r>
              <a:rPr sz="1600" spc="-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0" marR="3874">
              <a:spcBef>
                <a:spcPts val="458"/>
              </a:spcBef>
              <a:buClr>
                <a:srgbClr val="B1EB51"/>
              </a:buClr>
              <a:buSzPct val="150000"/>
              <a:tabLst>
                <a:tab pos="200938" algn="l"/>
              </a:tabLst>
            </a:pP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Положительное</a:t>
            </a:r>
            <a:r>
              <a:rPr sz="1600" spc="-4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в</a:t>
            </a:r>
            <a:r>
              <a:rPr sz="1600" spc="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ходе</a:t>
            </a:r>
            <a:r>
              <a:rPr sz="1600" spc="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предварительной экспертизы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0" marR="261461">
              <a:spcBef>
                <a:spcPts val="458"/>
              </a:spcBef>
              <a:buClr>
                <a:srgbClr val="B1EB51"/>
              </a:buClr>
              <a:buSzPct val="150000"/>
              <a:tabLst>
                <a:tab pos="200938" algn="l"/>
              </a:tabLst>
            </a:pP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</a:t>
            </a:r>
            <a:r>
              <a:rPr sz="1600" spc="-34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</a:t>
            </a:r>
            <a:r>
              <a:rPr sz="1600" spc="-31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исследовательской деятельности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5D7131B7-36C7-4C35-9D48-F09B46EA8903}"/>
              </a:ext>
            </a:extLst>
          </p:cNvPr>
          <p:cNvSpPr/>
          <p:nvPr/>
        </p:nvSpPr>
        <p:spPr>
          <a:xfrm>
            <a:off x="6616889" y="1515222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A3FD9F1C-8CAF-4AA8-9DA3-8B6EF06868DF}"/>
              </a:ext>
            </a:extLst>
          </p:cNvPr>
          <p:cNvSpPr/>
          <p:nvPr/>
        </p:nvSpPr>
        <p:spPr>
          <a:xfrm>
            <a:off x="6616889" y="1819796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B3B9FCEB-CD0B-4F9F-BA49-0C0CCC2BB8E0}"/>
              </a:ext>
            </a:extLst>
          </p:cNvPr>
          <p:cNvSpPr/>
          <p:nvPr/>
        </p:nvSpPr>
        <p:spPr>
          <a:xfrm>
            <a:off x="6616889" y="2356985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0" name="object 8">
            <a:extLst>
              <a:ext uri="{FF2B5EF4-FFF2-40B4-BE49-F238E27FC236}">
                <a16:creationId xmlns:a16="http://schemas.microsoft.com/office/drawing/2014/main" xmlns="" id="{77104E1F-FD5F-43C8-80A0-2F1836E23FA1}"/>
              </a:ext>
            </a:extLst>
          </p:cNvPr>
          <p:cNvSpPr txBox="1"/>
          <p:nvPr/>
        </p:nvSpPr>
        <p:spPr>
          <a:xfrm>
            <a:off x="608182" y="5244624"/>
            <a:ext cx="5243978" cy="1442534"/>
          </a:xfrm>
          <a:prstGeom prst="rect">
            <a:avLst/>
          </a:prstGeom>
        </p:spPr>
        <p:txBody>
          <a:bodyPr vert="horz" wrap="square" lIns="0" tIns="18883" rIns="0" bIns="0" rtlCol="0">
            <a:spAutoFit/>
          </a:bodyPr>
          <a:lstStyle/>
          <a:p>
            <a:pPr marL="9684">
              <a:spcBef>
                <a:spcPts val="149"/>
              </a:spcBef>
              <a:buClr>
                <a:srgbClr val="B1EB51"/>
              </a:buClr>
              <a:buSzPct val="150000"/>
              <a:tabLst>
                <a:tab pos="200938" algn="l"/>
              </a:tabLst>
            </a:pP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Прикладные, поисковые</a:t>
            </a:r>
            <a:r>
              <a:rPr sz="1600" spc="-11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</a:t>
            </a:r>
            <a:r>
              <a:rPr sz="1600" spc="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84">
              <a:spcBef>
                <a:spcPts val="458"/>
              </a:spcBef>
              <a:buClr>
                <a:srgbClr val="B1EB51"/>
              </a:buClr>
              <a:buSzPct val="150000"/>
              <a:tabLst>
                <a:tab pos="200938" algn="l"/>
              </a:tabLst>
            </a:pP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Экспериментальные</a:t>
            </a:r>
            <a:r>
              <a:rPr sz="1600" spc="27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84">
              <a:spcBef>
                <a:spcPts val="458"/>
              </a:spcBef>
              <a:buClr>
                <a:srgbClr val="B1EB51"/>
              </a:buClr>
              <a:buSzPct val="150000"/>
              <a:tabLst>
                <a:tab pos="200938" algn="l"/>
              </a:tabLst>
            </a:pP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Научно-техническая</a:t>
            </a:r>
            <a:r>
              <a:rPr sz="1600" spc="46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84">
              <a:spcBef>
                <a:spcPts val="458"/>
              </a:spcBef>
              <a:buClr>
                <a:srgbClr val="B1EB51"/>
              </a:buClr>
              <a:buSzPct val="150000"/>
              <a:tabLst>
                <a:tab pos="200938" algn="l"/>
              </a:tabLst>
            </a:pP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600" spc="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</a:t>
            </a:r>
            <a:r>
              <a:rPr sz="1600" spc="4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последующего</a:t>
            </a:r>
            <a:r>
              <a:rPr sz="1600" spc="-4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</a:t>
            </a:r>
            <a:r>
              <a:rPr sz="1600" spc="4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исследований,</a:t>
            </a:r>
            <a:r>
              <a:rPr lang="ru-RU"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разработок </a:t>
            </a:r>
            <a:r>
              <a:rPr sz="160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spc="-4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 err="1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коммерциализации</a:t>
            </a:r>
            <a:r>
              <a:rPr lang="ru-RU" sz="1600" spc="-27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 err="1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  <a:r>
              <a:rPr sz="1600" spc="-4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">
            <a:extLst>
              <a:ext uri="{FF2B5EF4-FFF2-40B4-BE49-F238E27FC236}">
                <a16:creationId xmlns:a16="http://schemas.microsoft.com/office/drawing/2014/main" xmlns="" id="{B24CB240-C3BD-4CB4-A775-3458409430DF}"/>
              </a:ext>
            </a:extLst>
          </p:cNvPr>
          <p:cNvSpPr txBox="1"/>
          <p:nvPr/>
        </p:nvSpPr>
        <p:spPr>
          <a:xfrm>
            <a:off x="299337" y="4871716"/>
            <a:ext cx="4311311" cy="286777"/>
          </a:xfrm>
          <a:prstGeom prst="rect">
            <a:avLst/>
          </a:prstGeom>
        </p:spPr>
        <p:txBody>
          <a:bodyPr vert="horz" wrap="square" lIns="0" tIns="9684" rIns="0" bIns="0" rtlCol="0">
            <a:spAutoFit/>
          </a:bodyPr>
          <a:lstStyle/>
          <a:p>
            <a:pPr marL="9684">
              <a:spcBef>
                <a:spcPts val="76"/>
              </a:spcBef>
            </a:pPr>
            <a:r>
              <a:rPr lang="ru-RU" b="1" spc="-8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деятельность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4E16CBB0-E81C-4110-A548-367509958518}"/>
              </a:ext>
            </a:extLst>
          </p:cNvPr>
          <p:cNvSpPr/>
          <p:nvPr/>
        </p:nvSpPr>
        <p:spPr>
          <a:xfrm>
            <a:off x="347452" y="5340072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81CF106C-F996-4877-A363-2F9FB3B96041}"/>
              </a:ext>
            </a:extLst>
          </p:cNvPr>
          <p:cNvSpPr/>
          <p:nvPr/>
        </p:nvSpPr>
        <p:spPr>
          <a:xfrm>
            <a:off x="347452" y="5644646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5140E504-991C-4F2B-8BB1-E4951A6E5B6E}"/>
              </a:ext>
            </a:extLst>
          </p:cNvPr>
          <p:cNvSpPr/>
          <p:nvPr/>
        </p:nvSpPr>
        <p:spPr>
          <a:xfrm>
            <a:off x="347452" y="6250415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ABC390B4-E10E-485F-A665-AA127A6EDBDB}"/>
              </a:ext>
            </a:extLst>
          </p:cNvPr>
          <p:cNvSpPr/>
          <p:nvPr/>
        </p:nvSpPr>
        <p:spPr>
          <a:xfrm>
            <a:off x="347452" y="5940436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34C179D3-97DE-4CA9-9510-987430E64427}"/>
              </a:ext>
            </a:extLst>
          </p:cNvPr>
          <p:cNvSpPr txBox="1"/>
          <p:nvPr/>
        </p:nvSpPr>
        <p:spPr>
          <a:xfrm>
            <a:off x="11758133" y="63949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192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C695A57-8459-470F-A707-96835A620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xmlns="" id="{C3198C5A-DBE4-463E-B39B-72170A0973A2}"/>
              </a:ext>
            </a:extLst>
          </p:cNvPr>
          <p:cNvSpPr/>
          <p:nvPr/>
        </p:nvSpPr>
        <p:spPr>
          <a:xfrm flipH="1">
            <a:off x="6914205" y="0"/>
            <a:ext cx="5235027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xmlns="" id="{5AD40A25-487F-4AA4-B491-FABFF7BF58FD}"/>
              </a:ext>
            </a:extLst>
          </p:cNvPr>
          <p:cNvSpPr/>
          <p:nvPr/>
        </p:nvSpPr>
        <p:spPr>
          <a:xfrm>
            <a:off x="468517" y="4892587"/>
            <a:ext cx="1665841" cy="543675"/>
          </a:xfrm>
          <a:prstGeom prst="roundRect">
            <a:avLst>
              <a:gd name="adj" fmla="val 2191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xmlns="" id="{2AF812D1-EB0D-428F-BC55-CC593F14AF1D}"/>
              </a:ext>
            </a:extLst>
          </p:cNvPr>
          <p:cNvSpPr/>
          <p:nvPr/>
        </p:nvSpPr>
        <p:spPr>
          <a:xfrm>
            <a:off x="468518" y="4253336"/>
            <a:ext cx="1665840" cy="543675"/>
          </a:xfrm>
          <a:prstGeom prst="roundRect">
            <a:avLst>
              <a:gd name="adj" fmla="val 2191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D96673-0608-4672-90BD-C565EFB19D8C}"/>
              </a:ext>
            </a:extLst>
          </p:cNvPr>
          <p:cNvSpPr txBox="1"/>
          <p:nvPr/>
        </p:nvSpPr>
        <p:spPr>
          <a:xfrm>
            <a:off x="335546" y="412314"/>
            <a:ext cx="609027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3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Программа «</a:t>
            </a:r>
            <a:r>
              <a:rPr lang="ru-RU" sz="2933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Микрогранты</a:t>
            </a:r>
            <a:r>
              <a:rPr lang="ru-RU" sz="293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»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050C07C9-AF74-4C08-80E1-2D41AE4E4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2881" y="359915"/>
            <a:ext cx="1943572" cy="543675"/>
          </a:xfrm>
          <a:prstGeom prst="rect">
            <a:avLst/>
          </a:prstGeom>
        </p:spPr>
      </p:pic>
      <p:sp>
        <p:nvSpPr>
          <p:cNvPr id="72" name="object 8">
            <a:extLst>
              <a:ext uri="{FF2B5EF4-FFF2-40B4-BE49-F238E27FC236}">
                <a16:creationId xmlns:a16="http://schemas.microsoft.com/office/drawing/2014/main" xmlns="" id="{B0641045-2B83-499E-94FD-6A3200C37B8B}"/>
              </a:ext>
            </a:extLst>
          </p:cNvPr>
          <p:cNvSpPr txBox="1"/>
          <p:nvPr/>
        </p:nvSpPr>
        <p:spPr>
          <a:xfrm>
            <a:off x="7395459" y="2658759"/>
            <a:ext cx="4655797" cy="1156735"/>
          </a:xfrm>
          <a:prstGeom prst="rect">
            <a:avLst/>
          </a:prstGeom>
        </p:spPr>
        <p:txBody>
          <a:bodyPr vert="horz" wrap="square" lIns="0" tIns="10168" rIns="0" bIns="0" rtlCol="0">
            <a:spAutoFit/>
          </a:bodyPr>
          <a:lstStyle/>
          <a:p>
            <a:pPr marL="9684">
              <a:spcBef>
                <a:spcPts val="80"/>
              </a:spcBef>
            </a:pPr>
            <a:r>
              <a:rPr lang="ru-RU" spc="-1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интеллектуальной собственности</a:t>
            </a:r>
          </a:p>
          <a:p>
            <a:pPr marL="9684">
              <a:spcBef>
                <a:spcPts val="80"/>
              </a:spcBef>
            </a:pPr>
            <a:r>
              <a:rPr lang="ru-RU" spc="-1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прототипов</a:t>
            </a:r>
          </a:p>
          <a:p>
            <a:pPr marL="9684">
              <a:spcBef>
                <a:spcPts val="80"/>
              </a:spcBef>
            </a:pPr>
            <a:r>
              <a:rPr lang="ru-RU" spc="-1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испытаний</a:t>
            </a:r>
            <a:endParaRPr lang="ru-RU" spc="-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84">
              <a:spcBef>
                <a:spcPts val="80"/>
              </a:spcBef>
            </a:pPr>
            <a:r>
              <a:rPr lang="ru-RU" spc="-15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</a:t>
            </a:r>
            <a:r>
              <a:rPr lang="ru-RU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комплектующих</a:t>
            </a:r>
            <a:endParaRPr lang="ru-RU" spc="-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bject 16">
            <a:extLst>
              <a:ext uri="{FF2B5EF4-FFF2-40B4-BE49-F238E27FC236}">
                <a16:creationId xmlns:a16="http://schemas.microsoft.com/office/drawing/2014/main" xmlns="" id="{1F34F156-1418-4020-837E-F87F39555E32}"/>
              </a:ext>
            </a:extLst>
          </p:cNvPr>
          <p:cNvSpPr txBox="1"/>
          <p:nvPr/>
        </p:nvSpPr>
        <p:spPr>
          <a:xfrm>
            <a:off x="476543" y="2017458"/>
            <a:ext cx="6402670" cy="564265"/>
          </a:xfrm>
          <a:prstGeom prst="rect">
            <a:avLst/>
          </a:prstGeom>
        </p:spPr>
        <p:txBody>
          <a:bodyPr vert="horz" wrap="square" lIns="0" tIns="10168" rIns="0" bIns="0" rtlCol="0">
            <a:spAutoFit/>
          </a:bodyPr>
          <a:lstStyle/>
          <a:p>
            <a:pPr marL="9684" marR="3874">
              <a:spcBef>
                <a:spcPts val="80"/>
              </a:spcBef>
            </a:pPr>
            <a:r>
              <a:rPr spc="-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r>
              <a:rPr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целевых</a:t>
            </a:r>
            <a:r>
              <a:rPr spc="-5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технологических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84" marR="18399" indent="5810"/>
            <a:r>
              <a:rPr spc="-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компаний</a:t>
            </a:r>
            <a:r>
              <a:rPr spc="-19" dirty="0" smtClean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pc="-8" dirty="0" smtClean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 err="1" smtClean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прототипирование</a:t>
            </a:r>
            <a:r>
              <a:rPr spc="-8" dirty="0" smtClean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pc="-8" dirty="0" err="1" smtClean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патентование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xmlns="" id="{1552F73B-AD01-411D-A7E1-3E300253C5D3}"/>
              </a:ext>
            </a:extLst>
          </p:cNvPr>
          <p:cNvSpPr txBox="1"/>
          <p:nvPr/>
        </p:nvSpPr>
        <p:spPr>
          <a:xfrm>
            <a:off x="476542" y="2734103"/>
            <a:ext cx="6161763" cy="841264"/>
          </a:xfrm>
          <a:prstGeom prst="rect">
            <a:avLst/>
          </a:prstGeom>
        </p:spPr>
        <p:txBody>
          <a:bodyPr vert="horz" wrap="square" lIns="0" tIns="10168" rIns="0" bIns="0" rtlCol="0">
            <a:spAutoFit/>
          </a:bodyPr>
          <a:lstStyle/>
          <a:p>
            <a:pPr marL="9684" marR="3874">
              <a:spcBef>
                <a:spcPts val="80"/>
              </a:spcBef>
            </a:pPr>
            <a:r>
              <a:rPr lang="ru-RU" b="1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Программы</a:t>
            </a:r>
            <a:r>
              <a:rPr lang="ru-RU" spc="-15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высокая</a:t>
            </a:r>
            <a:r>
              <a:rPr lang="ru-RU" spc="-23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скорость </a:t>
            </a:r>
            <a:r>
              <a:rPr spc="-27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оказания</a:t>
            </a:r>
            <a:r>
              <a:rPr spc="-46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финансовой</a:t>
            </a:r>
            <a:r>
              <a:rPr spc="-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3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pc="-11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пройденной</a:t>
            </a:r>
            <a:r>
              <a:rPr spc="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экспертизы</a:t>
            </a:r>
            <a:r>
              <a:rPr lang="ru-RU"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bject 25">
            <a:extLst>
              <a:ext uri="{FF2B5EF4-FFF2-40B4-BE49-F238E27FC236}">
                <a16:creationId xmlns:a16="http://schemas.microsoft.com/office/drawing/2014/main" xmlns="" id="{4819129F-45C3-45C7-8661-5623B2F5A778}"/>
              </a:ext>
            </a:extLst>
          </p:cNvPr>
          <p:cNvSpPr txBox="1"/>
          <p:nvPr/>
        </p:nvSpPr>
        <p:spPr>
          <a:xfrm>
            <a:off x="2302997" y="4204693"/>
            <a:ext cx="4399089" cy="564265"/>
          </a:xfrm>
          <a:prstGeom prst="rect">
            <a:avLst/>
          </a:prstGeom>
        </p:spPr>
        <p:txBody>
          <a:bodyPr vert="horz" wrap="square" lIns="0" tIns="10168" rIns="0" bIns="0" rtlCol="0">
            <a:spAutoFit/>
          </a:bodyPr>
          <a:lstStyle/>
          <a:p>
            <a:pPr marL="9684">
              <a:spcBef>
                <a:spcPts val="80"/>
              </a:spcBef>
            </a:pP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</a:t>
            </a:r>
            <a:r>
              <a:rPr spc="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оперативных</a:t>
            </a:r>
            <a:r>
              <a:rPr spc="-42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r>
              <a:rPr spc="-4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4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3" dirty="0" err="1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</a:t>
            </a:r>
            <a:r>
              <a:rPr spc="-31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направлений Программы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32">
            <a:extLst>
              <a:ext uri="{FF2B5EF4-FFF2-40B4-BE49-F238E27FC236}">
                <a16:creationId xmlns:a16="http://schemas.microsoft.com/office/drawing/2014/main" xmlns="" id="{B8689E76-F8BB-4441-92D3-C185EFD6E2D8}"/>
              </a:ext>
            </a:extLst>
          </p:cNvPr>
          <p:cNvSpPr txBox="1"/>
          <p:nvPr/>
        </p:nvSpPr>
        <p:spPr>
          <a:xfrm>
            <a:off x="2307901" y="4850553"/>
            <a:ext cx="3753286" cy="564265"/>
          </a:xfrm>
          <a:prstGeom prst="rect">
            <a:avLst/>
          </a:prstGeom>
        </p:spPr>
        <p:txBody>
          <a:bodyPr vert="horz" wrap="square" lIns="0" tIns="10168" rIns="0" bIns="0" rtlCol="0">
            <a:spAutoFit/>
          </a:bodyPr>
          <a:lstStyle/>
          <a:p>
            <a:pPr marL="9684">
              <a:spcBef>
                <a:spcPts val="80"/>
              </a:spcBef>
            </a:pPr>
            <a:r>
              <a:rPr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выплачено</a:t>
            </a:r>
            <a:r>
              <a:rPr spc="-27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pc="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</a:t>
            </a:r>
            <a:r>
              <a:rPr spc="-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грантовой</a:t>
            </a:r>
            <a:r>
              <a:rPr spc="-31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7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pc="-50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pc="-23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spc="-23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16">
            <a:extLst>
              <a:ext uri="{FF2B5EF4-FFF2-40B4-BE49-F238E27FC236}">
                <a16:creationId xmlns:a16="http://schemas.microsoft.com/office/drawing/2014/main" xmlns="" id="{21CF1BA1-6043-4735-9C06-B7F8E634D35B}"/>
              </a:ext>
            </a:extLst>
          </p:cNvPr>
          <p:cNvSpPr txBox="1"/>
          <p:nvPr/>
        </p:nvSpPr>
        <p:spPr>
          <a:xfrm>
            <a:off x="442552" y="997971"/>
            <a:ext cx="8103406" cy="502710"/>
          </a:xfrm>
          <a:prstGeom prst="rect">
            <a:avLst/>
          </a:prstGeom>
        </p:spPr>
        <p:txBody>
          <a:bodyPr vert="horz" wrap="square" lIns="0" tIns="10168" rIns="0" bIns="0" rtlCol="0">
            <a:spAutoFit/>
          </a:bodyPr>
          <a:lstStyle/>
          <a:p>
            <a:pPr marL="9684" marR="3874">
              <a:spcBef>
                <a:spcPts val="80"/>
              </a:spcBef>
            </a:pPr>
            <a:r>
              <a:rPr lang="ru-RU" sz="1600" spc="-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Программа «</a:t>
            </a:r>
            <a:r>
              <a:rPr lang="ru-RU" sz="1600" spc="-19" dirty="0" err="1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Микрогранты</a:t>
            </a:r>
            <a:r>
              <a:rPr lang="ru-RU" sz="1600" spc="-19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доступны только для компаний, входящих в реестр МТК и имеющих статус Участника проекта «Сколково»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2542F31A-B991-45E2-A429-97F07D1E04A3}"/>
              </a:ext>
            </a:extLst>
          </p:cNvPr>
          <p:cNvSpPr/>
          <p:nvPr/>
        </p:nvSpPr>
        <p:spPr>
          <a:xfrm>
            <a:off x="385359" y="1579227"/>
            <a:ext cx="79220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792D8240-998A-43DE-92FD-45B852B00E45}"/>
              </a:ext>
            </a:extLst>
          </p:cNvPr>
          <p:cNvSpPr/>
          <p:nvPr/>
        </p:nvSpPr>
        <p:spPr>
          <a:xfrm>
            <a:off x="386609" y="3753326"/>
            <a:ext cx="372089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грантовой поддержки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BE65EB9F-60CB-4F3F-BDF7-A54F8F673E0E}"/>
              </a:ext>
            </a:extLst>
          </p:cNvPr>
          <p:cNvSpPr/>
          <p:nvPr/>
        </p:nvSpPr>
        <p:spPr>
          <a:xfrm>
            <a:off x="609707" y="4363607"/>
            <a:ext cx="1414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млн руб.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200407C0-7CAC-4D34-818E-C555D335577B}"/>
              </a:ext>
            </a:extLst>
          </p:cNvPr>
          <p:cNvSpPr/>
          <p:nvPr/>
        </p:nvSpPr>
        <p:spPr>
          <a:xfrm>
            <a:off x="476542" y="4971739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1,8+ млрд руб.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EFD693AB-41E9-4BC0-9EA7-15F2F2AF69CE}"/>
              </a:ext>
            </a:extLst>
          </p:cNvPr>
          <p:cNvSpPr/>
          <p:nvPr/>
        </p:nvSpPr>
        <p:spPr>
          <a:xfrm>
            <a:off x="383409" y="5604600"/>
            <a:ext cx="372089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реализации программы</a:t>
            </a:r>
          </a:p>
        </p:txBody>
      </p:sp>
      <p:sp>
        <p:nvSpPr>
          <p:cNvPr id="114" name="Прямоугольник: скругленные углы 113">
            <a:extLst>
              <a:ext uri="{FF2B5EF4-FFF2-40B4-BE49-F238E27FC236}">
                <a16:creationId xmlns:a16="http://schemas.microsoft.com/office/drawing/2014/main" xmlns="" id="{E238851A-36CA-419C-A3B7-5ABEC32042C9}"/>
              </a:ext>
            </a:extLst>
          </p:cNvPr>
          <p:cNvSpPr/>
          <p:nvPr/>
        </p:nvSpPr>
        <p:spPr>
          <a:xfrm>
            <a:off x="451388" y="6085365"/>
            <a:ext cx="1665840" cy="543675"/>
          </a:xfrm>
          <a:prstGeom prst="roundRect">
            <a:avLst>
              <a:gd name="adj" fmla="val 2191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3FBDAC56-BFF5-445F-8415-07367588BAC0}"/>
              </a:ext>
            </a:extLst>
          </p:cNvPr>
          <p:cNvSpPr/>
          <p:nvPr/>
        </p:nvSpPr>
        <p:spPr>
          <a:xfrm>
            <a:off x="875381" y="6195760"/>
            <a:ext cx="817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1 000+</a:t>
            </a:r>
          </a:p>
        </p:txBody>
      </p:sp>
      <p:sp>
        <p:nvSpPr>
          <p:cNvPr id="116" name="object 25">
            <a:extLst>
              <a:ext uri="{FF2B5EF4-FFF2-40B4-BE49-F238E27FC236}">
                <a16:creationId xmlns:a16="http://schemas.microsoft.com/office/drawing/2014/main" xmlns="" id="{2696F35B-7329-4036-BF02-CE3D08FED352}"/>
              </a:ext>
            </a:extLst>
          </p:cNvPr>
          <p:cNvSpPr txBox="1"/>
          <p:nvPr/>
        </p:nvSpPr>
        <p:spPr>
          <a:xfrm>
            <a:off x="2302997" y="6019262"/>
            <a:ext cx="4399089" cy="564265"/>
          </a:xfrm>
          <a:prstGeom prst="rect">
            <a:avLst/>
          </a:prstGeom>
        </p:spPr>
        <p:txBody>
          <a:bodyPr vert="horz" wrap="square" lIns="0" tIns="10168" rIns="0" bIns="0" rtlCol="0">
            <a:spAutoFit/>
          </a:bodyPr>
          <a:lstStyle/>
          <a:p>
            <a:pPr marL="9684">
              <a:spcBef>
                <a:spcPts val="80"/>
              </a:spcBef>
            </a:pPr>
            <a:r>
              <a:rPr lang="ru-RU" dirty="0">
                <a:solidFill>
                  <a:srgbClr val="343A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получило поддержку по программе в 2021 г.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B1DAE77B-A364-4767-9C84-46A8BD547C68}"/>
              </a:ext>
            </a:extLst>
          </p:cNvPr>
          <p:cNvSpPr/>
          <p:nvPr/>
        </p:nvSpPr>
        <p:spPr>
          <a:xfrm>
            <a:off x="7004682" y="1519559"/>
            <a:ext cx="504657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и способы финансирования</a:t>
            </a:r>
          </a:p>
        </p:txBody>
      </p:sp>
      <p:sp>
        <p:nvSpPr>
          <p:cNvPr id="118" name="Прямоугольник: скругленные углы 117">
            <a:extLst>
              <a:ext uri="{FF2B5EF4-FFF2-40B4-BE49-F238E27FC236}">
                <a16:creationId xmlns:a16="http://schemas.microsoft.com/office/drawing/2014/main" xmlns="" id="{9B4A029A-E108-4CC4-AF1D-3E635F9856D7}"/>
              </a:ext>
            </a:extLst>
          </p:cNvPr>
          <p:cNvSpPr/>
          <p:nvPr/>
        </p:nvSpPr>
        <p:spPr>
          <a:xfrm>
            <a:off x="7055341" y="1981973"/>
            <a:ext cx="2176719" cy="533740"/>
          </a:xfrm>
          <a:prstGeom prst="roundRect">
            <a:avLst>
              <a:gd name="adj" fmla="val 2191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150F5CD1-0CFD-4D78-BBAE-BD2B4C66F95C}"/>
              </a:ext>
            </a:extLst>
          </p:cNvPr>
          <p:cNvSpPr/>
          <p:nvPr/>
        </p:nvSpPr>
        <p:spPr>
          <a:xfrm>
            <a:off x="7451042" y="2079566"/>
            <a:ext cx="1385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145354" y="4300213"/>
            <a:ext cx="2387464" cy="545342"/>
            <a:chOff x="7108116" y="4860014"/>
            <a:chExt cx="2387464" cy="545342"/>
          </a:xfrm>
        </p:grpSpPr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xmlns="" id="{13EB6B76-11B7-4BB8-865C-619FA181656B}"/>
                </a:ext>
              </a:extLst>
            </p:cNvPr>
            <p:cNvSpPr/>
            <p:nvPr/>
          </p:nvSpPr>
          <p:spPr>
            <a:xfrm>
              <a:off x="7108116" y="4860014"/>
              <a:ext cx="2387464" cy="545342"/>
            </a:xfrm>
            <a:prstGeom prst="roundRect">
              <a:avLst>
                <a:gd name="adj" fmla="val 2191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3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xmlns="" id="{8A4BFA2F-8E6F-4BBA-AF70-6F62861B9DBF}"/>
                </a:ext>
              </a:extLst>
            </p:cNvPr>
            <p:cNvSpPr/>
            <p:nvPr/>
          </p:nvSpPr>
          <p:spPr>
            <a:xfrm>
              <a:off x="7347003" y="4971739"/>
              <a:ext cx="19096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Важные условия</a:t>
              </a:r>
              <a:endPara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145354" y="2743652"/>
            <a:ext cx="107828" cy="984594"/>
            <a:chOff x="7127408" y="2969636"/>
            <a:chExt cx="107828" cy="984594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xmlns="" id="{DA9CA597-38CA-4B8C-8A8C-607CD62468C0}"/>
                </a:ext>
              </a:extLst>
            </p:cNvPr>
            <p:cNvSpPr/>
            <p:nvPr/>
          </p:nvSpPr>
          <p:spPr>
            <a:xfrm>
              <a:off x="7127408" y="2969636"/>
              <a:ext cx="107828" cy="1078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xmlns="" id="{54D9938E-EBDE-4EEC-A62A-052E8D1EB47D}"/>
                </a:ext>
              </a:extLst>
            </p:cNvPr>
            <p:cNvSpPr/>
            <p:nvPr/>
          </p:nvSpPr>
          <p:spPr>
            <a:xfrm>
              <a:off x="7127408" y="3274210"/>
              <a:ext cx="107828" cy="1078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xmlns="" id="{AE3AB584-A030-45CB-9421-DCA2D97DC7F7}"/>
                </a:ext>
              </a:extLst>
            </p:cNvPr>
            <p:cNvSpPr/>
            <p:nvPr/>
          </p:nvSpPr>
          <p:spPr>
            <a:xfrm>
              <a:off x="7127408" y="3846402"/>
              <a:ext cx="107828" cy="1078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xmlns="" id="{CBC7DB28-A3FE-4895-8BAD-656FA646AB25}"/>
                </a:ext>
              </a:extLst>
            </p:cNvPr>
            <p:cNvSpPr/>
            <p:nvPr/>
          </p:nvSpPr>
          <p:spPr>
            <a:xfrm>
              <a:off x="7127408" y="3560173"/>
              <a:ext cx="107828" cy="10782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C286ED4B-B517-4676-B71C-6068ED0CC64B}"/>
              </a:ext>
            </a:extLst>
          </p:cNvPr>
          <p:cNvSpPr/>
          <p:nvPr/>
        </p:nvSpPr>
        <p:spPr>
          <a:xfrm>
            <a:off x="7145354" y="5684077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>
            <a:extLst>
              <a:ext uri="{FF2B5EF4-FFF2-40B4-BE49-F238E27FC236}">
                <a16:creationId xmlns:a16="http://schemas.microsoft.com/office/drawing/2014/main" xmlns="" id="{234FB504-786B-44C3-820E-51627026A8C0}"/>
              </a:ext>
            </a:extLst>
          </p:cNvPr>
          <p:cNvSpPr/>
          <p:nvPr/>
        </p:nvSpPr>
        <p:spPr>
          <a:xfrm>
            <a:off x="7141610" y="6256743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3BFD4ADA-6D3D-4788-88B5-FAE7F7F17515}"/>
              </a:ext>
            </a:extLst>
          </p:cNvPr>
          <p:cNvSpPr txBox="1"/>
          <p:nvPr/>
        </p:nvSpPr>
        <p:spPr>
          <a:xfrm>
            <a:off x="11758133" y="63949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object 8">
            <a:extLst>
              <a:ext uri="{FF2B5EF4-FFF2-40B4-BE49-F238E27FC236}">
                <a16:creationId xmlns:a16="http://schemas.microsoft.com/office/drawing/2014/main" xmlns="" id="{B0641045-2B83-499E-94FD-6A3200C37B8B}"/>
              </a:ext>
            </a:extLst>
          </p:cNvPr>
          <p:cNvSpPr txBox="1"/>
          <p:nvPr/>
        </p:nvSpPr>
        <p:spPr>
          <a:xfrm>
            <a:off x="7384240" y="5035554"/>
            <a:ext cx="4655797" cy="1697909"/>
          </a:xfrm>
          <a:prstGeom prst="rect">
            <a:avLst/>
          </a:prstGeom>
        </p:spPr>
        <p:txBody>
          <a:bodyPr vert="horz" wrap="square" lIns="0" tIns="10168" rIns="0" bIns="0" rtlCol="0">
            <a:spAutoFit/>
          </a:bodyPr>
          <a:lstStyle/>
          <a:p>
            <a:pPr marL="9684">
              <a:spcBef>
                <a:spcPts val="80"/>
              </a:spcBef>
            </a:pPr>
            <a:r>
              <a:rPr lang="ru-RU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заявок осуществляется на портале «Электронный бюджет»</a:t>
            </a:r>
          </a:p>
          <a:p>
            <a:pPr marL="9684">
              <a:spcBef>
                <a:spcPts val="80"/>
              </a:spcBef>
            </a:pPr>
            <a:r>
              <a:rPr lang="ru-RU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должны быть понесены не раньше чем за 6 месяцев до подачи заявки</a:t>
            </a:r>
          </a:p>
          <a:p>
            <a:pPr marL="9684">
              <a:spcBef>
                <a:spcPts val="80"/>
              </a:spcBef>
            </a:pPr>
            <a:r>
              <a:rPr lang="ru-RU" spc="-15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проекта не ранее чем за полгода до подачи заявки</a:t>
            </a:r>
            <a:endParaRPr lang="ru-RU" spc="-15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C286ED4B-B517-4676-B71C-6068ED0CC64B}"/>
              </a:ext>
            </a:extLst>
          </p:cNvPr>
          <p:cNvSpPr/>
          <p:nvPr/>
        </p:nvSpPr>
        <p:spPr>
          <a:xfrm>
            <a:off x="7145354" y="5166418"/>
            <a:ext cx="107828" cy="1078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C695A57-8459-470F-A707-96835A6203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10B5D2D-4DC2-4BD5-948D-F16A9702373F}"/>
              </a:ext>
            </a:extLst>
          </p:cNvPr>
          <p:cNvSpPr/>
          <p:nvPr/>
        </p:nvSpPr>
        <p:spPr>
          <a:xfrm rot="5400000" flipH="1">
            <a:off x="4391295" y="-942705"/>
            <a:ext cx="3409408" cy="1219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D96673-0608-4672-90BD-C565EFB19D8C}"/>
              </a:ext>
            </a:extLst>
          </p:cNvPr>
          <p:cNvSpPr txBox="1"/>
          <p:nvPr/>
        </p:nvSpPr>
        <p:spPr>
          <a:xfrm>
            <a:off x="335547" y="412314"/>
            <a:ext cx="10495181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3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Статус малой технологической компании (МТК)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xmlns="" id="{60F37ED9-E756-4E3B-996B-1F550B03BB39}"/>
              </a:ext>
            </a:extLst>
          </p:cNvPr>
          <p:cNvSpPr txBox="1"/>
          <p:nvPr/>
        </p:nvSpPr>
        <p:spPr>
          <a:xfrm>
            <a:off x="475335" y="1228943"/>
            <a:ext cx="11148975" cy="1946695"/>
          </a:xfrm>
          <a:prstGeom prst="rect">
            <a:avLst/>
          </a:prstGeom>
        </p:spPr>
        <p:txBody>
          <a:bodyPr vert="horz" wrap="square" lIns="0" tIns="10168" rIns="0" bIns="0" rtlCol="0">
            <a:spAutoFit/>
          </a:bodyPr>
          <a:lstStyle/>
          <a:p>
            <a:pPr marL="9684" marR="3874" algn="just">
              <a:spcBef>
                <a:spcPts val="80"/>
              </a:spcBef>
            </a:pPr>
            <a:r>
              <a:rPr sz="2000" spc="69" dirty="0">
                <a:latin typeface="Arial" panose="020B0604020202020204" pitchFamily="34" charset="0"/>
                <a:cs typeface="Arial" panose="020B0604020202020204" pitchFamily="34" charset="0"/>
              </a:rPr>
              <a:t>Статус</a:t>
            </a:r>
            <a:r>
              <a:rPr sz="20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малой</a:t>
            </a:r>
            <a:r>
              <a:rPr sz="2000" b="1" spc="149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технологической</a:t>
            </a:r>
            <a:r>
              <a:rPr sz="2000" b="1" spc="14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r>
              <a:rPr sz="2000" b="1" spc="149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38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(МТК)</a:t>
            </a:r>
            <a:r>
              <a:rPr sz="2000" b="1" spc="145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3" dirty="0">
                <a:latin typeface="Arial" panose="020B0604020202020204" pitchFamily="34" charset="0"/>
                <a:cs typeface="Arial" panose="020B0604020202020204" pitchFamily="34" charset="0"/>
              </a:rPr>
              <a:t>определяется</a:t>
            </a:r>
            <a:r>
              <a:rPr sz="2000" spc="12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spc="11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4" dirty="0" err="1">
                <a:latin typeface="Arial" panose="020B0604020202020204" pitchFamily="34" charset="0"/>
                <a:cs typeface="Arial" panose="020B0604020202020204" pitchFamily="34" charset="0"/>
              </a:rPr>
              <a:t>соответствии</a:t>
            </a:r>
            <a:r>
              <a:rPr sz="2000" spc="12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122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sz="2000" spc="19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000" spc="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72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478-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</a:t>
            </a:r>
            <a:r>
              <a:rPr sz="2000" b="1" spc="149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</a:t>
            </a:r>
            <a:r>
              <a:rPr sz="2000" b="1" spc="149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развитии</a:t>
            </a:r>
            <a:r>
              <a:rPr sz="2000" b="1" spc="149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8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технологических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r>
              <a:rPr sz="2000" b="1" spc="316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b="1" spc="316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sz="2000" b="1" spc="316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000" spc="29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38" dirty="0"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sz="2000" spc="297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34" dirty="0">
                <a:latin typeface="Arial" panose="020B0604020202020204" pitchFamily="34" charset="0"/>
                <a:cs typeface="Arial" panose="020B0604020202020204" pitchFamily="34" charset="0"/>
              </a:rPr>
              <a:t>закрепляет</a:t>
            </a:r>
            <a:r>
              <a:rPr sz="2000" spc="29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57" dirty="0">
                <a:latin typeface="Arial" panose="020B0604020202020204" pitchFamily="34" charset="0"/>
                <a:cs typeface="Arial" panose="020B0604020202020204" pitchFamily="34" charset="0"/>
              </a:rPr>
              <a:t>основы</a:t>
            </a:r>
            <a:r>
              <a:rPr sz="2000" spc="29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«реестровой»</a:t>
            </a:r>
            <a:r>
              <a:rPr sz="2000" b="1" spc="320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модели</a:t>
            </a:r>
            <a:r>
              <a:rPr sz="2000" spc="29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spc="46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</a:t>
            </a:r>
            <a:r>
              <a:rPr sz="2000" spc="69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</a:t>
            </a:r>
            <a:r>
              <a:rPr sz="20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46" dirty="0">
                <a:latin typeface="Arial" panose="020B0604020202020204" pitchFamily="34" charset="0"/>
                <a:cs typeface="Arial" panose="020B0604020202020204" pitchFamily="34" charset="0"/>
              </a:rPr>
              <a:t>поддержки.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52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>
              <a:spcBef>
                <a:spcPts val="4"/>
              </a:spcBef>
            </a:pPr>
            <a:r>
              <a:rPr sz="2000" spc="50" dirty="0">
                <a:latin typeface="Arial" panose="020B0604020202020204" pitchFamily="34" charset="0"/>
                <a:cs typeface="Arial" panose="020B0604020202020204" pitchFamily="34" charset="0"/>
              </a:rPr>
              <a:t>Наличие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1" dirty="0"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r>
              <a:rPr sz="2000" spc="-2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92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2000" spc="-4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114" dirty="0">
                <a:latin typeface="Arial" panose="020B0604020202020204" pitchFamily="34" charset="0"/>
                <a:cs typeface="Arial" panose="020B0604020202020204" pitchFamily="34" charset="0"/>
              </a:rPr>
              <a:t>Реестре</a:t>
            </a:r>
            <a:r>
              <a:rPr sz="20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МТК</a:t>
            </a:r>
            <a:r>
              <a:rPr sz="2000" spc="-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34" dirty="0">
                <a:latin typeface="Arial" panose="020B0604020202020204" pitchFamily="34" charset="0"/>
                <a:cs typeface="Arial" panose="020B0604020202020204" pitchFamily="34" charset="0"/>
              </a:rPr>
              <a:t>открывает</a:t>
            </a:r>
            <a:r>
              <a:rPr sz="2000" spc="-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7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упрощенный</a:t>
            </a:r>
            <a:r>
              <a:rPr sz="2000" b="1" spc="-23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</a:t>
            </a:r>
            <a:r>
              <a:rPr sz="2000" b="1" spc="-8" dirty="0">
                <a:solidFill>
                  <a:srgbClr val="4E51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2000" spc="-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233" dirty="0">
                <a:latin typeface="Arial" panose="020B0604020202020204" pitchFamily="34" charset="0"/>
                <a:cs typeface="Arial" panose="020B0604020202020204" pitchFamily="34" charset="0"/>
              </a:rPr>
              <a:t>мерам</a:t>
            </a:r>
            <a:r>
              <a:rPr sz="20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7" dirty="0">
                <a:latin typeface="Arial" panose="020B0604020202020204" pitchFamily="34" charset="0"/>
                <a:cs typeface="Arial" panose="020B0604020202020204" pitchFamily="34" charset="0"/>
              </a:rPr>
              <a:t>поддержки: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C554653-4682-461B-A9B2-2D56793AA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t="45566" r="16121" b="15402"/>
          <a:stretch/>
        </p:blipFill>
        <p:spPr bwMode="auto">
          <a:xfrm>
            <a:off x="475334" y="3448592"/>
            <a:ext cx="10063126" cy="322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03D3F10-95BE-45B6-855D-53ED9F06C4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0728" y="334500"/>
            <a:ext cx="1233313" cy="699301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C30A61EF-3AD9-4B92-B2A9-FE56F7C6DD0E}"/>
              </a:ext>
            </a:extLst>
          </p:cNvPr>
          <p:cNvSpPr/>
          <p:nvPr/>
        </p:nvSpPr>
        <p:spPr>
          <a:xfrm>
            <a:off x="468518" y="3448590"/>
            <a:ext cx="10063126" cy="1706340"/>
          </a:xfrm>
          <a:prstGeom prst="roundRect">
            <a:avLst>
              <a:gd name="adj" fmla="val 11194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33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DA332C-C694-4848-B08A-6D4884289986}"/>
              </a:ext>
            </a:extLst>
          </p:cNvPr>
          <p:cNvSpPr txBox="1"/>
          <p:nvPr/>
        </p:nvSpPr>
        <p:spPr>
          <a:xfrm>
            <a:off x="11758133" y="63949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8E45B8-1E87-4734-B4BE-FDDE5683D295}"/>
              </a:ext>
            </a:extLst>
          </p:cNvPr>
          <p:cNvSpPr txBox="1"/>
          <p:nvPr/>
        </p:nvSpPr>
        <p:spPr>
          <a:xfrm>
            <a:off x="11910533" y="65473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243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701BF61-EE62-4609-99D6-2F48EEB7B22F}"/>
              </a:ext>
            </a:extLst>
          </p:cNvPr>
          <p:cNvSpPr/>
          <p:nvPr/>
        </p:nvSpPr>
        <p:spPr>
          <a:xfrm>
            <a:off x="0" y="0"/>
            <a:ext cx="5235027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27433" r="14052" b="17088"/>
          <a:stretch/>
        </p:blipFill>
        <p:spPr bwMode="auto">
          <a:xfrm>
            <a:off x="571500" y="1363549"/>
            <a:ext cx="11098667" cy="498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33A62-879E-4124-AAF3-59C939454A26}"/>
              </a:ext>
            </a:extLst>
          </p:cNvPr>
          <p:cNvSpPr txBox="1"/>
          <p:nvPr/>
        </p:nvSpPr>
        <p:spPr>
          <a:xfrm>
            <a:off x="335547" y="412314"/>
            <a:ext cx="8515473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3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Преимущества получения статуса МТК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D980A4-10FF-4FB0-81A6-159B7892D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0728" y="334500"/>
            <a:ext cx="1233313" cy="699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F187EC-A830-4D51-A4F2-88F4173AA27A}"/>
              </a:ext>
            </a:extLst>
          </p:cNvPr>
          <p:cNvSpPr txBox="1"/>
          <p:nvPr/>
        </p:nvSpPr>
        <p:spPr>
          <a:xfrm>
            <a:off x="11758133" y="63949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499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701BF61-EE62-4609-99D6-2F48EEB7B22F}"/>
              </a:ext>
            </a:extLst>
          </p:cNvPr>
          <p:cNvSpPr/>
          <p:nvPr/>
        </p:nvSpPr>
        <p:spPr>
          <a:xfrm>
            <a:off x="0" y="0"/>
            <a:ext cx="5235027" cy="6857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33A62-879E-4124-AAF3-59C939454A26}"/>
              </a:ext>
            </a:extLst>
          </p:cNvPr>
          <p:cNvSpPr txBox="1"/>
          <p:nvPr/>
        </p:nvSpPr>
        <p:spPr>
          <a:xfrm>
            <a:off x="335547" y="412314"/>
            <a:ext cx="6707285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3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Акселерационные программы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D980A4-10FF-4FB0-81A6-159B7892D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0728" y="334500"/>
            <a:ext cx="1233313" cy="699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CB9B3A3-024E-4126-9DBC-C5A40672C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69" y="1368303"/>
            <a:ext cx="1374916" cy="54367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47B4866-D6DB-4BB1-BAC6-2A6B44EB0EBF}"/>
              </a:ext>
            </a:extLst>
          </p:cNvPr>
          <p:cNvSpPr/>
          <p:nvPr/>
        </p:nvSpPr>
        <p:spPr>
          <a:xfrm>
            <a:off x="6359045" y="2301975"/>
            <a:ext cx="565515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Программа интенсивного развития позволит в короткие сроки проработать проектные задачи с фокусом на определенную сферу (Платформенные решения,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Медтех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ИИ, Маркетинг и др.)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 недели (по 2-х часовому занятию/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участия: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очно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мастермайнд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2 до 6 проектов          (с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реализуется с 2024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7C82B23-208F-49F2-AD71-738AD15D9FBF}"/>
              </a:ext>
            </a:extLst>
          </p:cNvPr>
          <p:cNvSpPr/>
          <p:nvPr/>
        </p:nvSpPr>
        <p:spPr>
          <a:xfrm>
            <a:off x="391990" y="2272633"/>
            <a:ext cx="593002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Акселерационная программа развития кузбасских инновационных проектов с высоким коммерческим потенциалом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Акселератор проводится Кузбасским технопарком в рамках реализации программы «Экономическое развитие и инновационная экономика Кемеровской области – Кузбасса» при поддержке регионального Министерства экономического развития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проведения: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1,5 месяца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участия: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очно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Программа реализуется с 2018 года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003BC2F-99B2-4F61-9D58-02C63BD9D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79" y="1640141"/>
            <a:ext cx="1673096" cy="277005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5FE9639-9975-4E60-95FE-1C2E735DA340}"/>
              </a:ext>
            </a:extLst>
          </p:cNvPr>
          <p:cNvSpPr/>
          <p:nvPr/>
        </p:nvSpPr>
        <p:spPr>
          <a:xfrm>
            <a:off x="446725" y="1269739"/>
            <a:ext cx="4420243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технологическая акселерационная программа «Генезис»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E04DC82-8974-4623-B9EB-368610214710}"/>
              </a:ext>
            </a:extLst>
          </p:cNvPr>
          <p:cNvSpPr/>
          <p:nvPr/>
        </p:nvSpPr>
        <p:spPr>
          <a:xfrm>
            <a:off x="6359045" y="1269739"/>
            <a:ext cx="3779100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7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Интенсивная программа по проработке проектных решений «Фокус»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B6BFEF-4855-441C-85F7-360456CDDDBD}"/>
              </a:ext>
            </a:extLst>
          </p:cNvPr>
          <p:cNvSpPr txBox="1"/>
          <p:nvPr/>
        </p:nvSpPr>
        <p:spPr>
          <a:xfrm>
            <a:off x="11758133" y="63949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918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C9F55A2-22EA-4120-BEB6-10DBC5937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12" y="-1"/>
            <a:ext cx="9109989" cy="683249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701BF61-EE62-4609-99D6-2F48EEB7B22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72066">
                <a:srgbClr val="D7E1F2"/>
              </a:gs>
              <a:gs pos="42000">
                <a:srgbClr val="E0E8F5">
                  <a:alpha val="36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D3FD5F08-A8A6-49DC-B94B-BF285BF7FCEE}"/>
              </a:ext>
            </a:extLst>
          </p:cNvPr>
          <p:cNvSpPr/>
          <p:nvPr/>
        </p:nvSpPr>
        <p:spPr>
          <a:xfrm>
            <a:off x="551633" y="4980536"/>
            <a:ext cx="1308229" cy="1308229"/>
          </a:xfrm>
          <a:prstGeom prst="roundRect">
            <a:avLst>
              <a:gd name="adj" fmla="val 10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FA7B991-029B-409D-8223-7874998C2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945905" y="2928916"/>
            <a:ext cx="6246095" cy="394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133A62-879E-4124-AAF3-59C939454A26}"/>
              </a:ext>
            </a:extLst>
          </p:cNvPr>
          <p:cNvSpPr txBox="1"/>
          <p:nvPr/>
        </p:nvSpPr>
        <p:spPr>
          <a:xfrm>
            <a:off x="335547" y="412314"/>
            <a:ext cx="2194832" cy="543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3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Контакты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AD980A4-10FF-4FB0-81A6-159B7892D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30728" y="334500"/>
            <a:ext cx="1233313" cy="6993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B6BFEF-4855-441C-85F7-360456CDDDBD}"/>
              </a:ext>
            </a:extLst>
          </p:cNvPr>
          <p:cNvSpPr txBox="1"/>
          <p:nvPr/>
        </p:nvSpPr>
        <p:spPr>
          <a:xfrm>
            <a:off x="11758133" y="639490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4EB661-FB59-4816-9BCF-385CC4A7F0F0}"/>
              </a:ext>
            </a:extLst>
          </p:cNvPr>
          <p:cNvSpPr txBox="1"/>
          <p:nvPr/>
        </p:nvSpPr>
        <p:spPr bwMode="auto">
          <a:xfrm>
            <a:off x="1345908" y="3466345"/>
            <a:ext cx="3693778" cy="347404"/>
          </a:xfrm>
          <a:prstGeom prst="rect">
            <a:avLst/>
          </a:prstGeom>
          <a:noFill/>
        </p:spPr>
        <p:txBody>
          <a:bodyPr wrap="square" lIns="69723" tIns="34862" rIns="69723" bIns="34862" rtlCol="0">
            <a:spAutoFit/>
          </a:bodyPr>
          <a:lstStyle/>
          <a:p>
            <a:pPr defTabSz="929617"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technopark@technopark42.ru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2091F7A-C723-4696-A368-4E328A74F934}"/>
              </a:ext>
            </a:extLst>
          </p:cNvPr>
          <p:cNvSpPr txBox="1"/>
          <p:nvPr/>
        </p:nvSpPr>
        <p:spPr bwMode="auto">
          <a:xfrm>
            <a:off x="1348578" y="1687714"/>
            <a:ext cx="2360479" cy="347404"/>
          </a:xfrm>
          <a:prstGeom prst="rect">
            <a:avLst/>
          </a:prstGeom>
          <a:noFill/>
        </p:spPr>
        <p:txBody>
          <a:bodyPr wrap="square" lIns="69723" tIns="34862" rIns="69723" bIns="34862" rtlCol="0">
            <a:spAutoFit/>
          </a:bodyPr>
          <a:lstStyle/>
          <a:p>
            <a:pPr defTabSz="929617"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(3842) 77-88-99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DF1E8C-9D89-4F5D-9441-8FF50746E2F0}"/>
              </a:ext>
            </a:extLst>
          </p:cNvPr>
          <p:cNvSpPr txBox="1"/>
          <p:nvPr/>
        </p:nvSpPr>
        <p:spPr bwMode="auto">
          <a:xfrm>
            <a:off x="1345908" y="2510356"/>
            <a:ext cx="3693778" cy="347404"/>
          </a:xfrm>
          <a:prstGeom prst="rect">
            <a:avLst/>
          </a:prstGeom>
          <a:noFill/>
        </p:spPr>
        <p:txBody>
          <a:bodyPr wrap="square" lIns="69723" tIns="34862" rIns="69723" bIns="34862" rtlCol="0">
            <a:spAutoFit/>
          </a:bodyPr>
          <a:lstStyle>
            <a:defPPr>
              <a:defRPr lang="ru-RU"/>
            </a:defPPr>
            <a:lvl1pPr marR="0" lvl="0" indent="0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>
                <a:solidFill>
                  <a:prstClr val="black"/>
                </a:solidFill>
                <a:latin typeface="Century Gothic"/>
              </a:defRPr>
            </a:lvl1pPr>
          </a:lstStyle>
          <a:p>
            <a:pPr defTabSz="929617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technopark42.ru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1C93F85-0597-4337-A6FE-B5EAA2991777}"/>
              </a:ext>
            </a:extLst>
          </p:cNvPr>
          <p:cNvSpPr/>
          <p:nvPr/>
        </p:nvSpPr>
        <p:spPr bwMode="auto">
          <a:xfrm>
            <a:off x="546582" y="1493767"/>
            <a:ext cx="659397" cy="6901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23" tIns="34862" rIns="69723" bIns="34862" rtlCol="0" anchor="ctr"/>
          <a:lstStyle/>
          <a:p>
            <a:pPr algn="ctr" defTabSz="697230">
              <a:defRPr/>
            </a:pPr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4DB1FBD0-ECC0-4322-A450-D2D1C0D584DA}"/>
              </a:ext>
            </a:extLst>
          </p:cNvPr>
          <p:cNvSpPr/>
          <p:nvPr/>
        </p:nvSpPr>
        <p:spPr bwMode="auto">
          <a:xfrm>
            <a:off x="546582" y="2383980"/>
            <a:ext cx="659397" cy="6901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23" tIns="34862" rIns="69723" bIns="34862" rtlCol="0" anchor="ctr"/>
          <a:lstStyle/>
          <a:p>
            <a:pPr algn="ctr" defTabSz="697230">
              <a:defRPr/>
            </a:pPr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F5B489FE-8186-4397-8030-43CECF1E4730}"/>
              </a:ext>
            </a:extLst>
          </p:cNvPr>
          <p:cNvSpPr/>
          <p:nvPr/>
        </p:nvSpPr>
        <p:spPr bwMode="auto">
          <a:xfrm>
            <a:off x="544790" y="3274193"/>
            <a:ext cx="659397" cy="6901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23" tIns="34862" rIns="69723" bIns="34862" rtlCol="0" anchor="ctr"/>
          <a:lstStyle/>
          <a:p>
            <a:pPr algn="ctr" defTabSz="697230">
              <a:defRPr/>
            </a:pPr>
            <a:endParaRPr lang="ru-RU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F505791-9D8E-4DE3-91DB-668B28D9D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6511" y="1652721"/>
            <a:ext cx="375956" cy="3934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A48CC54-97CB-409A-A649-4A7FB94C3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3293" y="2455441"/>
            <a:ext cx="562390" cy="5885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A8A2113-EC98-44C9-9AF7-04FE2D2B6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86511" y="3386784"/>
            <a:ext cx="393761" cy="412111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5FCEF85E-0521-4924-9826-7399F2EBFA31}"/>
              </a:ext>
            </a:extLst>
          </p:cNvPr>
          <p:cNvGrpSpPr/>
          <p:nvPr/>
        </p:nvGrpSpPr>
        <p:grpSpPr>
          <a:xfrm>
            <a:off x="6118278" y="622378"/>
            <a:ext cx="4758529" cy="4758529"/>
            <a:chOff x="943122" y="1422332"/>
            <a:chExt cx="3226209" cy="3226209"/>
          </a:xfrm>
        </p:grpSpPr>
        <p:sp>
          <p:nvSpPr>
            <p:cNvPr id="4" name="Блок-схема: узел 3">
              <a:extLst>
                <a:ext uri="{FF2B5EF4-FFF2-40B4-BE49-F238E27FC236}">
                  <a16:creationId xmlns:a16="http://schemas.microsoft.com/office/drawing/2014/main" xmlns="" id="{54DB7E05-DB10-4804-9701-194DC8501798}"/>
                </a:ext>
              </a:extLst>
            </p:cNvPr>
            <p:cNvSpPr/>
            <p:nvPr/>
          </p:nvSpPr>
          <p:spPr>
            <a:xfrm>
              <a:off x="943122" y="1422332"/>
              <a:ext cx="3226209" cy="3226209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95300" dist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3FAD2249-6698-4421-AC11-B658A89F0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6" r="17587"/>
            <a:stretch/>
          </p:blipFill>
          <p:spPr>
            <a:xfrm>
              <a:off x="1142532" y="1635668"/>
              <a:ext cx="2827389" cy="2799537"/>
            </a:xfrm>
            <a:prstGeom prst="flowChartConnector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F26846E-5BA3-44BD-AF16-FDB84914F2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3" y="4980536"/>
            <a:ext cx="1308229" cy="13082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EF1BBC2-7CF7-4ABF-AE87-DB5D3A7B85FC}"/>
              </a:ext>
            </a:extLst>
          </p:cNvPr>
          <p:cNvSpPr txBox="1"/>
          <p:nvPr/>
        </p:nvSpPr>
        <p:spPr bwMode="auto">
          <a:xfrm>
            <a:off x="544790" y="4290632"/>
            <a:ext cx="4220811" cy="624403"/>
          </a:xfrm>
          <a:prstGeom prst="rect">
            <a:avLst/>
          </a:prstGeom>
          <a:noFill/>
        </p:spPr>
        <p:txBody>
          <a:bodyPr wrap="square" lIns="69723" tIns="34862" rIns="69723" bIns="34862" rtlCol="0">
            <a:spAutoFit/>
          </a:bodyPr>
          <a:lstStyle/>
          <a:p>
            <a:pPr defTabSz="929617"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подробной информации        в наших социальных сетях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6239D97-1F81-4A35-A629-A7A02688B390}"/>
              </a:ext>
            </a:extLst>
          </p:cNvPr>
          <p:cNvSpPr/>
          <p:nvPr/>
        </p:nvSpPr>
        <p:spPr>
          <a:xfrm>
            <a:off x="2075633" y="4980536"/>
            <a:ext cx="1308229" cy="1308229"/>
          </a:xfrm>
          <a:prstGeom prst="roundRect">
            <a:avLst>
              <a:gd name="adj" fmla="val 10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495D87A4-79F2-4514-9732-CFD1FA9D4B3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4" t="18397" r="5809" b="11349"/>
          <a:stretch/>
        </p:blipFill>
        <p:spPr>
          <a:xfrm>
            <a:off x="2109471" y="5066104"/>
            <a:ext cx="1240553" cy="1137093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0F31EC8E-0410-4C6B-BB93-D19F2E34ECD6}"/>
              </a:ext>
            </a:extLst>
          </p:cNvPr>
          <p:cNvSpPr/>
          <p:nvPr/>
        </p:nvSpPr>
        <p:spPr>
          <a:xfrm>
            <a:off x="3602128" y="4953849"/>
            <a:ext cx="1308229" cy="1308229"/>
          </a:xfrm>
          <a:prstGeom prst="roundRect">
            <a:avLst>
              <a:gd name="adj" fmla="val 10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B237773-C104-4218-B9D1-27D5A3367D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003" t="3346" r="5646" b="6764"/>
          <a:stretch/>
        </p:blipFill>
        <p:spPr>
          <a:xfrm>
            <a:off x="3694574" y="5049166"/>
            <a:ext cx="1123336" cy="11175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2A11E35-0956-4140-947D-AB0D9CD8CBA1}"/>
              </a:ext>
            </a:extLst>
          </p:cNvPr>
          <p:cNvSpPr txBox="1"/>
          <p:nvPr/>
        </p:nvSpPr>
        <p:spPr bwMode="auto">
          <a:xfrm>
            <a:off x="404955" y="6342470"/>
            <a:ext cx="1598464" cy="515530"/>
          </a:xfrm>
          <a:prstGeom prst="rect">
            <a:avLst/>
          </a:prstGeom>
          <a:noFill/>
        </p:spPr>
        <p:txBody>
          <a:bodyPr wrap="square" lIns="69723" tIns="34862" rIns="69723" bIns="34862" rtlCol="0">
            <a:spAutoFit/>
          </a:bodyPr>
          <a:lstStyle/>
          <a:p>
            <a:pPr algn="ctr" defTabSz="929617"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</a:t>
            </a:r>
          </a:p>
          <a:p>
            <a:pPr algn="ctr" defTabSz="929617"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BF25FBC-37F1-431C-A922-A898EE070DE1}"/>
              </a:ext>
            </a:extLst>
          </p:cNvPr>
          <p:cNvSpPr txBox="1"/>
          <p:nvPr/>
        </p:nvSpPr>
        <p:spPr bwMode="auto">
          <a:xfrm>
            <a:off x="1918667" y="6369321"/>
            <a:ext cx="1598464" cy="285848"/>
          </a:xfrm>
          <a:prstGeom prst="rect">
            <a:avLst/>
          </a:prstGeom>
          <a:noFill/>
        </p:spPr>
        <p:txBody>
          <a:bodyPr wrap="square" lIns="69723" tIns="34862" rIns="69723" bIns="34862" rtlCol="0">
            <a:spAutoFit/>
          </a:bodyPr>
          <a:lstStyle/>
          <a:p>
            <a:pPr algn="ctr" defTabSz="929617"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0544536-42D3-49F2-9455-68515B300EC1}"/>
              </a:ext>
            </a:extLst>
          </p:cNvPr>
          <p:cNvSpPr txBox="1"/>
          <p:nvPr/>
        </p:nvSpPr>
        <p:spPr bwMode="auto">
          <a:xfrm>
            <a:off x="3461567" y="6366979"/>
            <a:ext cx="1598464" cy="285848"/>
          </a:xfrm>
          <a:prstGeom prst="rect">
            <a:avLst/>
          </a:prstGeom>
          <a:noFill/>
        </p:spPr>
        <p:txBody>
          <a:bodyPr wrap="square" lIns="69723" tIns="34862" rIns="69723" bIns="34862" rtlCol="0">
            <a:spAutoFit/>
          </a:bodyPr>
          <a:lstStyle/>
          <a:p>
            <a:pPr algn="ctr" defTabSz="929617">
              <a:defRPr/>
            </a:pPr>
            <a:r>
              <a:rPr lang="ru-RU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7647</TotalTime>
  <Words>895</Words>
  <Application>Microsoft Office PowerPoint</Application>
  <PresentationFormat>Произвольный</PresentationFormat>
  <Paragraphs>172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Фокина</dc:creator>
  <cp:lastModifiedBy>Шелимов Семён Алексеевич</cp:lastModifiedBy>
  <cp:revision>33</cp:revision>
  <dcterms:created xsi:type="dcterms:W3CDTF">2025-01-23T06:52:20Z</dcterms:created>
  <dcterms:modified xsi:type="dcterms:W3CDTF">2026-01-21T02:31:09Z</dcterms:modified>
</cp:coreProperties>
</file>