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57" r:id="rId3"/>
    <p:sldId id="258" r:id="rId4"/>
    <p:sldId id="267" r:id="rId5"/>
    <p:sldId id="259" r:id="rId6"/>
    <p:sldId id="270" r:id="rId7"/>
    <p:sldId id="262" r:id="rId8"/>
    <p:sldId id="260" r:id="rId9"/>
    <p:sldId id="261" r:id="rId10"/>
    <p:sldId id="268" r:id="rId11"/>
    <p:sldId id="271" r:id="rId12"/>
  </p:sldIdLst>
  <p:sldSz cx="12192000" cy="6858000"/>
  <p:notesSz cx="6794500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000000"/>
    <a:srgbClr val="891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E64899-FFBD-AF5C-36AA-B25155078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470FBEB-F327-F338-3620-079812EC1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2682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520318-D90F-D44F-452C-C7B6FBE9A3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B428B11-F3D2-6338-6050-E2A42AC6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596BAC-36DD-C91E-7DF9-E19ECC9B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2D653-B4C3-4E1C-99EA-9CD8DCB7F4C1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FF855F-5DC9-9D0C-D036-03ACABC1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DD67AD-AFAF-0949-D8AE-D9BB70E6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18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EFD76B-F604-3855-6105-72D4384EF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343119"/>
          </a:xfrm>
        </p:spPr>
        <p:txBody>
          <a:bodyPr anchor="ctr"/>
          <a:lstStyle>
            <a:lvl1pPr>
              <a:defRPr sz="6000" b="1">
                <a:solidFill>
                  <a:srgbClr val="002060"/>
                </a:solidFill>
                <a:latin typeface="Centrosoyuz" panose="02000503000000000000" pitchFamily="2" charset="-52"/>
              </a:defRPr>
            </a:lvl1pPr>
          </a:lstStyle>
          <a:p>
            <a:r>
              <a:rPr lang="ru-RU" dirty="0"/>
              <a:t>Разделитель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1EA9EF8-0D5F-75C7-F1E3-8B00B693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17279"/>
            <a:ext cx="10515600" cy="75202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360433-7992-1403-1987-369AA5F9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7710" y="6133730"/>
            <a:ext cx="2743200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7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CA127B-C38E-293F-2778-6C1870105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EC96BB-0FA3-F6E3-FA5E-9937DEBC2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090" y="1323975"/>
            <a:ext cx="533044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6C4BBD9-7BF5-B540-D5AB-F322122CD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23975"/>
            <a:ext cx="574491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424865C-0432-194B-DF1A-378DA7CA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125612"/>
            <a:ext cx="3233871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8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7BA7D2-B1DD-73F5-92B1-6737D62BB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832" y="1"/>
            <a:ext cx="11013556" cy="115368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AD8B25-97A0-E8F3-017F-A36731D47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832" y="1258303"/>
            <a:ext cx="5157787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13B8E64-442E-DA0E-7FCB-BB03C98C2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31" y="218683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DCB6A68-10D4-531B-F3C4-154FBCE69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1258303"/>
            <a:ext cx="5663013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F56FFEB-BF8B-09C1-E892-70D60E51D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8" y="2186836"/>
            <a:ext cx="566301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D038E99-0955-7BB7-FE31-0E597ECAB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2D653-B4C3-4E1C-99EA-9CD8DCB7F4C1}" type="datetimeFigureOut">
              <a:rPr lang="ru-RU" smtClean="0"/>
              <a:t>20.08.2024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4F6164B5-0FE9-5EC9-ECD5-59E1E77AC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1B723B1-6399-8379-41C5-30624F65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55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22A293-DE26-37BE-E096-642394C5DC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67E012C-50D3-2264-1BF5-920FFBB21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255" y="6142706"/>
            <a:ext cx="2743200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042E68E-8652-9E5A-5B21-9ECC2DE4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7710" y="6142705"/>
            <a:ext cx="2743200" cy="365125"/>
          </a:xfrm>
          <a:prstGeom prst="rect">
            <a:avLst/>
          </a:prstGeom>
        </p:spPr>
        <p:txBody>
          <a:bodyPr/>
          <a:lstStyle/>
          <a:p>
            <a:fld id="{581C5C39-296A-4170-A348-9C27339F0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29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1743341"/>
            <a:ext cx="9144000" cy="1766621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rgbClr val="002060"/>
                </a:solidFill>
                <a:latin typeface="Centrosoyuz"/>
              </a:defRPr>
            </a:lvl1pPr>
          </a:lstStyle>
          <a:p>
            <a:pPr>
              <a:defRPr/>
            </a:pPr>
            <a:r>
              <a:rPr lang="ru-RU"/>
              <a:t>Образец заголовкаРРРРР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965248"/>
            <a:ext cx="9144000" cy="129255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F95F5EA-7B7A-473D-8E58-C0C559C53316}" type="datetime1">
              <a:rPr lang="ru-RU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98F7C1-8F8D-4BE5-BBE4-98A85032F66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6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52050" y="3094741"/>
            <a:ext cx="9687900" cy="1073182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002060"/>
                </a:solidFill>
                <a:latin typeface="Centrosoyuz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CF325B8-9448-4A63-8278-D1F258D2EDE6}" type="datetime1">
              <a:rPr lang="ru-RU"/>
              <a:t>20.08.2024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398F7C1-8F8D-4BE5-BBE4-98A85032F66B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661098-FF83-5E64-DD9E-1B528E08D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575" y="1316052"/>
            <a:ext cx="11500850" cy="4443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EC9D29E-C43B-1AA7-70C3-AF37957ABD89}"/>
              </a:ext>
            </a:extLst>
          </p:cNvPr>
          <p:cNvSpPr/>
          <p:nvPr userDrawn="1"/>
        </p:nvSpPr>
        <p:spPr bwMode="auto">
          <a:xfrm>
            <a:off x="-1" y="5850000"/>
            <a:ext cx="12192000" cy="1008000"/>
          </a:xfrm>
          <a:prstGeom prst="rect">
            <a:avLst/>
          </a:prstGeom>
          <a:solidFill>
            <a:srgbClr val="F0D07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01991FE-632E-E7B9-344D-4BD1CDB07420}"/>
              </a:ext>
            </a:extLst>
          </p:cNvPr>
          <p:cNvSpPr/>
          <p:nvPr userDrawn="1"/>
        </p:nvSpPr>
        <p:spPr bwMode="auto">
          <a:xfrm>
            <a:off x="0" y="0"/>
            <a:ext cx="12191999" cy="1160463"/>
          </a:xfrm>
          <a:prstGeom prst="rect">
            <a:avLst/>
          </a:prstGeom>
          <a:solidFill>
            <a:srgbClr val="89171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6CCE4DE-DBDE-9E29-DBCF-31E6621B4D4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10363730" y="48122"/>
            <a:ext cx="1320709" cy="1097281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454134-804B-F7BE-6E38-805D008DC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3225" y="6176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581C5C39-296A-4170-A348-9C27339F0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56E48A-F242-2CE0-5632-709DC63C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90" y="-1"/>
            <a:ext cx="10515600" cy="1145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8852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75829" y="1706879"/>
            <a:ext cx="11008608" cy="4006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15A258-AD3A-45DD-AA72-3111639996F9}" type="datetime1">
              <a:rPr lang="ru-RU"/>
              <a:t>20.08.2024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98F7C1-8F8D-4BE5-BBE4-98A85032F66B}" type="slidenum">
              <a:rPr lang="ru-RU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5435645" y="42090"/>
            <a:ext cx="1320709" cy="1097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/>
          <a:srcRect t="-8762" b="75111"/>
          <a:stretch/>
        </p:blipFill>
        <p:spPr bwMode="auto">
          <a:xfrm>
            <a:off x="0" y="-600891"/>
            <a:ext cx="3857625" cy="23077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/>
          <a:srcRect t="73016"/>
          <a:stretch/>
        </p:blipFill>
        <p:spPr bwMode="auto">
          <a:xfrm>
            <a:off x="8334374" y="4998499"/>
            <a:ext cx="3857625" cy="1850571"/>
          </a:xfrm>
          <a:prstGeom prst="rect">
            <a:avLst/>
          </a:prstGeom>
        </p:spPr>
      </p:pic>
      <p:sp>
        <p:nvSpPr>
          <p:cNvPr id="13" name="Текст 2"/>
          <p:cNvSpPr txBox="1"/>
          <p:nvPr userDrawn="1"/>
        </p:nvSpPr>
        <p:spPr bwMode="auto">
          <a:xfrm>
            <a:off x="3264492" y="1059742"/>
            <a:ext cx="5663013" cy="404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Centrosoyuz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Centrosoyuz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Centrosoyuz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Centrosoyuz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Wingdings"/>
              <a:buChar char="§"/>
              <a:defRPr sz="1800">
                <a:solidFill>
                  <a:schemeClr val="tx1"/>
                </a:solidFill>
                <a:latin typeface="Centrosoyuz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/>
              <a:t>Центросоюз Российской Федерации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726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2800">
          <a:solidFill>
            <a:schemeClr val="bg1"/>
          </a:solidFill>
          <a:latin typeface="Book Antiqua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Wingdings"/>
        <a:buChar char="§"/>
        <a:defRPr sz="1800">
          <a:solidFill>
            <a:schemeClr val="tx1"/>
          </a:solidFill>
          <a:latin typeface="Centrosoyuz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chemeClr val="tx1"/>
          </a:solidFill>
          <a:latin typeface="Centrosoyuz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chemeClr val="tx1"/>
          </a:solidFill>
          <a:latin typeface="Centrosoyuz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chemeClr val="tx1"/>
          </a:solidFill>
          <a:latin typeface="Centrosoyuz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Wingdings"/>
        <a:buChar char="§"/>
        <a:defRPr sz="1800">
          <a:solidFill>
            <a:schemeClr val="tx1"/>
          </a:solidFill>
          <a:latin typeface="Centrosoyuz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871269" y="1975104"/>
            <a:ext cx="10420708" cy="4014216"/>
          </a:xfrm>
        </p:spPr>
        <p:txBody>
          <a:bodyPr anchor="ctr"/>
          <a:lstStyle/>
          <a:p>
            <a:pPr>
              <a:defRPr/>
            </a:pPr>
            <a:r>
              <a:rPr lang="ru-RU" dirty="0"/>
              <a:t>Международный форум потребительской кооперации </a:t>
            </a:r>
            <a:br>
              <a:rPr lang="ru-RU" dirty="0"/>
            </a:br>
            <a:r>
              <a:rPr lang="ru-RU" dirty="0"/>
              <a:t>в г. Чебоксары</a:t>
            </a:r>
            <a:br>
              <a:rPr lang="ru-RU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20-21 сентября 2024 г.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31EE0EA3-C985-F2D7-1A3F-8EF27B07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050" y="2542032"/>
            <a:ext cx="9687900" cy="3236976"/>
          </a:xfrm>
        </p:spPr>
        <p:txBody>
          <a:bodyPr/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107996, г. Москва, ул. Гиляровского, 57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тел.: +7 (495) 684-18-03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info@rus.coop 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www.rus.coop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26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О ФОРУМЕ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09D5C20-2614-044F-C2BA-BAA2A666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8890" y="1222218"/>
            <a:ext cx="6223446" cy="4764708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Международный форум потребительской кооперации пройдет с </a:t>
            </a:r>
            <a:r>
              <a:rPr lang="ru-RU" sz="1600" b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20 по 21 сентября 2024 года 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в городе Чебоксары </a:t>
            </a:r>
          </a:p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Проводится при поддержке Главы Чувашской Республики</a:t>
            </a:r>
          </a:p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Аудитория форума: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Руководители и представители региональных союзов потребительских обществ системы Центросоюза из    </a:t>
            </a:r>
            <a:r>
              <a:rPr lang="ru-RU" sz="1600" b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71 региона 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России</a:t>
            </a:r>
            <a:endParaRPr lang="ru-RU" sz="1600" b="1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Представители кооперативных организаций и объединений из дружественных стран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Главы регионов, представители федеральных и региональных органов власти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Представители малого и среднего бизнеса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Партнеры потребительской кооперации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Студенты и преподаватели образовательных организаций системы потребительской кооперации</a:t>
            </a:r>
          </a:p>
          <a:p>
            <a:pPr lvl="1">
              <a:spcBef>
                <a:spcPts val="1200"/>
              </a:spcBef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Средства массовой информации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6649" y="6155182"/>
            <a:ext cx="2793119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2D557B6-C1DE-2B25-6676-2191E83151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754961D-6C61-4592-6C4D-430AA7B7DC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747" y="2387102"/>
            <a:ext cx="2033087" cy="1145402"/>
          </a:xfrm>
          <a:prstGeom prst="rect">
            <a:avLst/>
          </a:prstGeom>
        </p:spPr>
      </p:pic>
      <p:pic>
        <p:nvPicPr>
          <p:cNvPr id="10" name="Рисунок 18">
            <a:extLst>
              <a:ext uri="{FF2B5EF4-FFF2-40B4-BE49-F238E27FC236}">
                <a16:creationId xmlns="" xmlns:a16="http://schemas.microsoft.com/office/drawing/2014/main" id="{4DE0BB9B-C084-D111-8961-9E910E1BF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506" y="2276384"/>
            <a:ext cx="157793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3A63B86-9E87-7025-2CC0-6521441FF0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279" y="2276384"/>
            <a:ext cx="1333440" cy="13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0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ПЛОЩАДКИ ПРОВЕДЕНИЯ ФОРУМА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5793" y="6155182"/>
            <a:ext cx="2783975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2D557B6-C1DE-2B25-6676-2191E83151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5CC7844-5522-FBA4-6CE2-87C6379000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910" y="1531917"/>
            <a:ext cx="8694338" cy="3794165"/>
          </a:xfrm>
          <a:prstGeom prst="rect">
            <a:avLst/>
          </a:prstGeom>
        </p:spPr>
      </p:pic>
      <p:pic>
        <p:nvPicPr>
          <p:cNvPr id="12" name="Рисунок 11" descr="Маркер">
            <a:extLst>
              <a:ext uri="{FF2B5EF4-FFF2-40B4-BE49-F238E27FC236}">
                <a16:creationId xmlns="" xmlns:a16="http://schemas.microsoft.com/office/drawing/2014/main" id="{930ECADF-AA43-8CDB-4378-6FD102FB7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1208" y="3621024"/>
            <a:ext cx="795528" cy="795528"/>
          </a:xfrm>
          <a:prstGeom prst="rect">
            <a:avLst/>
          </a:prstGeom>
        </p:spPr>
      </p:pic>
      <p:pic>
        <p:nvPicPr>
          <p:cNvPr id="13" name="Рисунок 12" descr="Маркер">
            <a:extLst>
              <a:ext uri="{FF2B5EF4-FFF2-40B4-BE49-F238E27FC236}">
                <a16:creationId xmlns="" xmlns:a16="http://schemas.microsoft.com/office/drawing/2014/main" id="{E5A5C71D-7BE6-A7F9-DA58-982CC9C61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9163" y="1993848"/>
            <a:ext cx="795528" cy="795528"/>
          </a:xfrm>
          <a:prstGeom prst="rect">
            <a:avLst/>
          </a:prstGeom>
        </p:spPr>
      </p:pic>
      <p:sp>
        <p:nvSpPr>
          <p:cNvPr id="14" name="Объект 4">
            <a:extLst>
              <a:ext uri="{FF2B5EF4-FFF2-40B4-BE49-F238E27FC236}">
                <a16:creationId xmlns="" xmlns:a16="http://schemas.microsoft.com/office/drawing/2014/main" id="{DDBB5D6F-2A5F-A9DD-B19B-9F8793FE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0173" y="1531917"/>
            <a:ext cx="2971917" cy="4443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Предварительно площадками для проведения мероприятий Форума станут:</a:t>
            </a:r>
          </a:p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Красная площадь</a:t>
            </a:r>
          </a:p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Чувашская государственная филармония</a:t>
            </a:r>
          </a:p>
          <a:p>
            <a:pPr>
              <a:spcBef>
                <a:spcPts val="1200"/>
              </a:spcBef>
              <a:buClr>
                <a:srgbClr val="800000"/>
              </a:buClr>
              <a:buFont typeface="Roboto" panose="02000000000000000000" pitchFamily="2" charset="0"/>
              <a:buChar char="‣"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Чебоксарский кооперативный техникум</a:t>
            </a:r>
          </a:p>
          <a:p>
            <a:pPr>
              <a:buFont typeface="Roboto" panose="02000000000000000000" pitchFamily="2" charset="0"/>
              <a:buChar char="‣"/>
            </a:pPr>
            <a:endParaRPr lang="ru-RU" sz="18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</p:txBody>
      </p:sp>
      <p:sp>
        <p:nvSpPr>
          <p:cNvPr id="15" name="Объект 4">
            <a:extLst>
              <a:ext uri="{FF2B5EF4-FFF2-40B4-BE49-F238E27FC236}">
                <a16:creationId xmlns="" xmlns:a16="http://schemas.microsoft.com/office/drawing/2014/main" id="{0B011106-3B57-7A40-5A1D-15BAAC65C9FC}"/>
              </a:ext>
            </a:extLst>
          </p:cNvPr>
          <p:cNvSpPr txBox="1">
            <a:spLocks/>
          </p:cNvSpPr>
          <p:nvPr/>
        </p:nvSpPr>
        <p:spPr>
          <a:xfrm>
            <a:off x="323846" y="5571005"/>
            <a:ext cx="11279890" cy="336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i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Представлена предварительная информация, окончательные адреса площадок будут приведены в программе Форума, которая будет направлена дополнительно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7A039C3B-CAFD-672F-9372-B86989A372D4}"/>
              </a:ext>
            </a:extLst>
          </p:cNvPr>
          <p:cNvSpPr/>
          <p:nvPr/>
        </p:nvSpPr>
        <p:spPr>
          <a:xfrm>
            <a:off x="5186927" y="1706841"/>
            <a:ext cx="3265932" cy="436604"/>
          </a:xfrm>
          <a:prstGeom prst="roundRect">
            <a:avLst/>
          </a:prstGeom>
          <a:solidFill>
            <a:srgbClr val="FFF2CC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</a:rPr>
              <a:t>Чувашская государственная филармония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DE9068C2-395E-FADC-CE90-63441C7B9F4B}"/>
              </a:ext>
            </a:extLst>
          </p:cNvPr>
          <p:cNvSpPr/>
          <p:nvPr/>
        </p:nvSpPr>
        <p:spPr>
          <a:xfrm>
            <a:off x="2478026" y="3753823"/>
            <a:ext cx="2036441" cy="329184"/>
          </a:xfrm>
          <a:prstGeom prst="roundRect">
            <a:avLst/>
          </a:prstGeom>
          <a:solidFill>
            <a:srgbClr val="FFF2CC">
              <a:alpha val="6392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</a:rPr>
              <a:t>Красная площадь</a:t>
            </a:r>
          </a:p>
        </p:txBody>
      </p:sp>
    </p:spTree>
    <p:extLst>
      <p:ext uri="{BB962C8B-B14F-4D97-AF65-F5344CB8AC3E}">
        <p14:creationId xmlns:p14="http://schemas.microsoft.com/office/powerpoint/2010/main" val="322741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МЕЖДУНАРОДНАЯ ПРОГРАММА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369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Объект 4">
            <a:extLst>
              <a:ext uri="{FF2B5EF4-FFF2-40B4-BE49-F238E27FC236}">
                <a16:creationId xmlns="" xmlns:a16="http://schemas.microsoft.com/office/drawing/2014/main" id="{02656954-C65A-A02A-3636-0E835DBBD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58" y="4724295"/>
            <a:ext cx="11201368" cy="789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В работе Форума примут участие представители Международного кооперативного альянса, делегации </a:t>
            </a:r>
            <a:r>
              <a:rPr lang="ru-RU" sz="160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кооперативных организаций 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дружественных стран, включая Республику Беларусь, Исламскую республику Иран, Южно-Африканскую республику, Китайскую народную республику, а также других стран и региональных объединений</a:t>
            </a:r>
          </a:p>
          <a:p>
            <a:pPr marL="0" indent="0">
              <a:buNone/>
            </a:pPr>
            <a:endParaRPr lang="ru-RU" sz="18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7298061-E6B3-E641-6FB6-B271634460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19" y="1441612"/>
            <a:ext cx="4039807" cy="30298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96B652A-82B8-5FE3-95D0-7818464F8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958" y="1441611"/>
            <a:ext cx="2269021" cy="30298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E746C3C-5BA0-00A6-5F2B-40A160B7B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931" y="1441612"/>
            <a:ext cx="4794636" cy="30298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98424CD-086B-8E17-A419-2C0998BBAB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3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ПЛЕНАРНОЕ ЗАСЕДАНИЕ ФОРУМА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369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Объект 4">
            <a:extLst>
              <a:ext uri="{FF2B5EF4-FFF2-40B4-BE49-F238E27FC236}">
                <a16:creationId xmlns="" xmlns:a16="http://schemas.microsoft.com/office/drawing/2014/main" id="{4AD62653-FC2F-1251-316F-216121BE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39" y="4492245"/>
            <a:ext cx="11210544" cy="1670811"/>
          </a:xfrm>
        </p:spPr>
        <p:txBody>
          <a:bodyPr>
            <a:normAutofit/>
          </a:bodyPr>
          <a:lstStyle/>
          <a:p>
            <a:pPr>
              <a:lnSpc>
                <a:spcPts val="1700"/>
              </a:lnSpc>
              <a:spcBef>
                <a:spcPts val="800"/>
              </a:spcBef>
              <a:buClr>
                <a:srgbClr val="89171A"/>
              </a:buClr>
              <a:buSzPct val="100000"/>
              <a:buFont typeface="Roboto" panose="02000000000000000000" pitchFamily="2" charset="0"/>
              <a:buChar char="‣"/>
              <a:defRPr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Модератор: </a:t>
            </a:r>
            <a:r>
              <a:rPr lang="ru-RU" sz="1600" b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Д.Л. Зубов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, председатель Совета Центросоюза Российской Федерации</a:t>
            </a:r>
          </a:p>
          <a:p>
            <a:pPr>
              <a:lnSpc>
                <a:spcPts val="1700"/>
              </a:lnSpc>
              <a:spcBef>
                <a:spcPts val="800"/>
              </a:spcBef>
              <a:buClr>
                <a:srgbClr val="89171A"/>
              </a:buClr>
              <a:buSzPct val="100000"/>
              <a:buFont typeface="Roboto" panose="02000000000000000000" pitchFamily="2" charset="0"/>
              <a:buChar char="‣"/>
              <a:defRPr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На заседании выступят главы регионов, представители федеральных органов законодательной и исполнительной власти, иностранные гости</a:t>
            </a:r>
          </a:p>
          <a:p>
            <a:pPr>
              <a:lnSpc>
                <a:spcPts val="1700"/>
              </a:lnSpc>
              <a:spcBef>
                <a:spcPts val="800"/>
              </a:spcBef>
              <a:buClr>
                <a:srgbClr val="89171A"/>
              </a:buClr>
              <a:buSzPct val="100000"/>
              <a:buFont typeface="Roboto" panose="02000000000000000000" pitchFamily="2" charset="0"/>
              <a:buChar char="‣"/>
              <a:defRPr/>
            </a:pPr>
            <a:r>
              <a:rPr lang="ru-RU" sz="1600" i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Дата проведения: 20 сентября 2024 года</a:t>
            </a:r>
          </a:p>
          <a:p>
            <a:pPr>
              <a:buFont typeface="Roboto" panose="02000000000000000000" pitchFamily="2" charset="0"/>
              <a:buChar char="‣"/>
            </a:pPr>
            <a:endParaRPr lang="ru-RU" sz="10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44FAA1-6ACF-2639-B029-C85F12E57D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27" y="1344167"/>
            <a:ext cx="11210545" cy="3071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A06A29-FBC3-5582-684B-4248DD1CA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1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pc="-80" dirty="0"/>
              <a:t>ЭКСПОЗИЦИИ ДОСТИЖЕНИЙ И ПРОЕКТОВ ПОТРЕБИТЕЛЬСКОЙ КООПЕРАЦИИ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369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1C22E1E0-0626-CC99-79C2-E879A1ECE477}"/>
              </a:ext>
            </a:extLst>
          </p:cNvPr>
          <p:cNvSpPr txBox="1"/>
          <p:nvPr/>
        </p:nvSpPr>
        <p:spPr bwMode="auto">
          <a:xfrm>
            <a:off x="427958" y="1450706"/>
            <a:ext cx="5159026" cy="3956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43656" indent="-243656" algn="l">
              <a:spcBef>
                <a:spcPts val="0"/>
              </a:spcBef>
              <a:spcAft>
                <a:spcPts val="0"/>
              </a:spcAft>
              <a:buClr>
                <a:srgbClr val="830909"/>
              </a:buClr>
              <a:buFont typeface="Wingdings"/>
              <a:buChar char="q"/>
              <a:defRPr sz="1200">
                <a:solidFill>
                  <a:schemeClr val="tx1"/>
                </a:solidFill>
                <a:latin typeface="Book Antiqua"/>
                <a:ea typeface="+mn-ea"/>
                <a:cs typeface="+mn-cs"/>
              </a:defRPr>
            </a:lvl1pPr>
            <a:lvl2pPr marL="567105" marR="0" indent="-162438" algn="l" defTabSz="82073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Times New Roman"/>
              <a:buChar char="–"/>
              <a:defRPr sz="1200">
                <a:solidFill>
                  <a:schemeClr val="tx1"/>
                </a:solidFill>
                <a:latin typeface="Book Antiqua"/>
              </a:defRPr>
            </a:lvl2pPr>
            <a:lvl3pPr marL="1105713" indent="-205184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471909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838105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Ø"/>
              <a:defRPr sz="1200">
                <a:solidFill>
                  <a:schemeClr val="tx1"/>
                </a:solidFill>
                <a:latin typeface="+mn-lt"/>
              </a:defRPr>
            </a:lvl5pPr>
            <a:lvl6pPr marL="2248472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6pPr>
            <a:lvl7pPr marL="2658840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7pPr>
            <a:lvl8pPr marL="3069208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8pPr>
            <a:lvl9pPr marL="3479575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Региональные экспозиции</a:t>
            </a: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Возрождение потребительской кооперации в новых субъектах РФ. Помощь потребительской кооперации в период проведения специальной военной операции (СВО). Реабилитация участников СВО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Кооперативное образование, патриотическое воспитание, студенческие отряды 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Семейные традиции - династии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Народные художественные промыслы, региональные бренды, народные традиции и этнокультура, мастер-классы 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130000"/>
              <a:buFont typeface="Wingdings"/>
              <a:buNone/>
              <a:defRPr/>
            </a:pPr>
            <a:endParaRPr lang="ru-RU" sz="1600" b="0" i="0" u="none" strike="noStrike" cap="none" spc="0" dirty="0">
              <a:ln>
                <a:noFill/>
              </a:ln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EA39C3D0-9D9B-3D30-83BA-8D0CB130EF00}"/>
              </a:ext>
            </a:extLst>
          </p:cNvPr>
          <p:cNvSpPr txBox="1"/>
          <p:nvPr/>
        </p:nvSpPr>
        <p:spPr bwMode="auto">
          <a:xfrm>
            <a:off x="6327648" y="1450706"/>
            <a:ext cx="5312664" cy="39565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43656" indent="-243656" algn="l">
              <a:spcBef>
                <a:spcPts val="0"/>
              </a:spcBef>
              <a:spcAft>
                <a:spcPts val="0"/>
              </a:spcAft>
              <a:buClr>
                <a:srgbClr val="830909"/>
              </a:buClr>
              <a:buFont typeface="Wingdings"/>
              <a:buChar char="q"/>
              <a:defRPr sz="1200">
                <a:solidFill>
                  <a:schemeClr val="tx1"/>
                </a:solidFill>
                <a:latin typeface="Book Antiqua"/>
                <a:ea typeface="+mn-ea"/>
                <a:cs typeface="+mn-cs"/>
              </a:defRPr>
            </a:lvl1pPr>
            <a:lvl2pPr marL="567105" marR="0" indent="-162438" algn="l" defTabSz="82073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Times New Roman"/>
              <a:buChar char="–"/>
              <a:defRPr sz="1200">
                <a:solidFill>
                  <a:schemeClr val="tx1"/>
                </a:solidFill>
                <a:latin typeface="Book Antiqua"/>
              </a:defRPr>
            </a:lvl2pPr>
            <a:lvl3pPr marL="1105713" indent="-205184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1471909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</a:defRPr>
            </a:lvl4pPr>
            <a:lvl5pPr marL="1838105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Ø"/>
              <a:defRPr sz="1200">
                <a:solidFill>
                  <a:schemeClr val="tx1"/>
                </a:solidFill>
                <a:latin typeface="+mn-lt"/>
              </a:defRPr>
            </a:lvl5pPr>
            <a:lvl6pPr marL="2248472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6pPr>
            <a:lvl7pPr marL="2658840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7pPr>
            <a:lvl8pPr marL="3069208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8pPr>
            <a:lvl9pPr marL="3479575" indent="-205184" algn="l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/>
              <a:buChar char="ü"/>
              <a:defRPr sz="125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Заготовительная деятельность, современные технологии переработки и упаковки, торговля и общественное питание (в т.ч. </a:t>
            </a:r>
            <a:r>
              <a:rPr lang="ru-RU" sz="1600" dirty="0"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</a:t>
            </a: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вто шоу, презентация новых моделей автолавок и заготовительных пунктов)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Оптовые продовольственные рынки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СБЕР, маркетплейсы и цифровизация   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Санаторно-курортная деятельность</a:t>
            </a: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dirty="0"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Туризм и рекреация</a:t>
            </a: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dirty="0"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Гастрономический фестиваль</a:t>
            </a:r>
          </a:p>
          <a:p>
            <a:pPr marL="342900" marR="0" lvl="0" indent="-34290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89000"/>
              <a:buFont typeface="+mj-lt"/>
              <a:buAutoNum type="arabicPeriod" startAt="6"/>
              <a:defRPr/>
            </a:pPr>
            <a:r>
              <a:rPr lang="ru-RU" sz="1600" dirty="0"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Культурные и спортивные мероприятия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130000"/>
              <a:buFont typeface="Wingdings"/>
              <a:buNone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srgbClr val="1E23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130000"/>
              <a:buFont typeface="Wingdings"/>
              <a:buNone/>
              <a:defRPr/>
            </a:pPr>
            <a:endParaRPr lang="ru-RU" sz="1600" b="0" i="0" u="none" strike="noStrike" cap="none" spc="0" dirty="0">
              <a:ln>
                <a:noFill/>
              </a:ln>
              <a:solidFill>
                <a:srgbClr val="1E235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>
              <a:spcBef>
                <a:spcPts val="1200"/>
              </a:spcBef>
              <a:spcAft>
                <a:spcPts val="0"/>
              </a:spcAft>
              <a:buClr>
                <a:srgbClr val="89171A"/>
              </a:buClr>
              <a:buSzPct val="130000"/>
              <a:buFont typeface="Wingdings"/>
              <a:buNone/>
              <a:defRPr/>
            </a:pPr>
            <a:endParaRPr lang="ru-RU" sz="1600" b="0" i="0" u="none" strike="noStrike" cap="none" spc="0" dirty="0">
              <a:ln>
                <a:noFill/>
              </a:ln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F5DF055-3717-5D48-C1FC-5F2FE60425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9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90" y="-1"/>
            <a:ext cx="9963342" cy="1145403"/>
          </a:xfrm>
        </p:spPr>
        <p:txBody>
          <a:bodyPr>
            <a:normAutofit/>
          </a:bodyPr>
          <a:lstStyle/>
          <a:p>
            <a:r>
              <a:rPr lang="ru-RU" sz="3600" dirty="0"/>
              <a:t>КУЛЬТУРНЫЕ И СПОРТИВНЫЕ МЕРОПРИЯТИЯ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225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8264C8E-AD56-ACF8-BCEB-9F2EA919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92" y="1784712"/>
            <a:ext cx="5608308" cy="31647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6EF1CB-2BED-FBDB-B455-23D2FFFA0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056" y="1784712"/>
            <a:ext cx="4242816" cy="317133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8582CE2-BD62-CDBC-5A7D-6F5493E712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3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ЯРМАРКА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225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CD020C-0B76-B5C6-14E2-B966D16852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896" y="1243585"/>
            <a:ext cx="6539250" cy="3342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BFF94E4-6E70-AC03-3FED-EC08325D26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5"/>
          <a:stretch/>
        </p:blipFill>
        <p:spPr>
          <a:xfrm>
            <a:off x="434519" y="1243585"/>
            <a:ext cx="4347793" cy="3342688"/>
          </a:xfrm>
          <a:prstGeom prst="rect">
            <a:avLst/>
          </a:prstGeom>
        </p:spPr>
      </p:pic>
      <p:sp>
        <p:nvSpPr>
          <p:cNvPr id="9" name="Объект 4">
            <a:extLst>
              <a:ext uri="{FF2B5EF4-FFF2-40B4-BE49-F238E27FC236}">
                <a16:creationId xmlns="" xmlns:a16="http://schemas.microsoft.com/office/drawing/2014/main" id="{40D1F6C9-D9FA-BA62-EE3F-439CD64D0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601" y="4727448"/>
            <a:ext cx="11217703" cy="886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На ярмарке (20-22 сентября 2024 года) будет представлена продукция организаций потребительской кооперации и наших партнеров из 71 региона страны, в том числе уникальные товары – визитные карточки регионов.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Для гостей также подготовлена программа мастер-классов и </a:t>
            </a:r>
            <a:r>
              <a:rPr lang="ru-RU" sz="1600" dirty="0" err="1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иммерсивных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 представлений</a:t>
            </a:r>
          </a:p>
          <a:p>
            <a:pPr marL="0" indent="0">
              <a:buNone/>
            </a:pPr>
            <a:endParaRPr lang="ru-RU" sz="16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  <a:p>
            <a:pPr marL="0" indent="0">
              <a:buNone/>
            </a:pPr>
            <a:endParaRPr lang="ru-RU" sz="16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  <a:p>
            <a:pPr>
              <a:buFont typeface="Roboto" panose="02000000000000000000" pitchFamily="2" charset="0"/>
              <a:buChar char="‣"/>
            </a:pPr>
            <a:endParaRPr lang="ru-RU" sz="18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81E3AFC-30FA-064C-34A4-39CCE92DED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4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FEF66E1-FA1E-C477-F7A7-E224AFF62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ГАСТРОНОМИЧЕСКИЙ ФЕСТИВАЛЬ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3CC9E0ED-77DF-55C4-7CB6-653CB3DB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3225" y="6155182"/>
            <a:ext cx="2743200" cy="365125"/>
          </a:xfrm>
        </p:spPr>
        <p:txBody>
          <a:bodyPr/>
          <a:lstStyle/>
          <a:p>
            <a:pPr>
              <a:defRPr/>
            </a:pPr>
            <a:fld id="{8398F7C1-8F8D-4BE5-BBE4-98A85032F66B}" type="slidenum"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fld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C02900A-90C7-49F3-05B2-38F9811B9E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8672" y="1262097"/>
            <a:ext cx="1648686" cy="29269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C39C4A5-3EA9-2F5E-B9DB-7CF23CC24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0" y="1261872"/>
            <a:ext cx="3950208" cy="296143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644AA7A-3EB2-C5D4-098A-949C947209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29" y="1261872"/>
            <a:ext cx="5255815" cy="2956396"/>
          </a:xfrm>
          <a:prstGeom prst="rect">
            <a:avLst/>
          </a:prstGeom>
        </p:spPr>
      </p:pic>
      <p:sp>
        <p:nvSpPr>
          <p:cNvPr id="7" name="Объект 4">
            <a:extLst>
              <a:ext uri="{FF2B5EF4-FFF2-40B4-BE49-F238E27FC236}">
                <a16:creationId xmlns="" xmlns:a16="http://schemas.microsoft.com/office/drawing/2014/main" id="{0E3B43A9-495E-4A5F-A95D-941159FB3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29" y="4334738"/>
            <a:ext cx="11129029" cy="1489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Гости Форума в рамках </a:t>
            </a:r>
            <a:r>
              <a:rPr lang="ru-RU" sz="1600" b="1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гастрономического фестиваля </a:t>
            </a:r>
            <a:r>
              <a:rPr lang="ru-RU" sz="1600" dirty="0">
                <a:solidFill>
                  <a:srgbClr val="1E2357"/>
                </a:solidFill>
                <a:latin typeface="Roboto"/>
                <a:ea typeface="Roboto"/>
                <a:cs typeface="+mn-cs"/>
              </a:rPr>
              <a:t>смогут попробовать национальные блюда и угощения, выступающие визитными карточками регионов – шурпу, кубанский борщ, астраханскую уху, фрэш из оренбургских арбузов и многое другое. Без преувеличения посетителей ожидает вкусное путешествие по родной стране</a:t>
            </a:r>
          </a:p>
          <a:p>
            <a:pPr>
              <a:buFont typeface="Roboto" panose="02000000000000000000" pitchFamily="2" charset="0"/>
              <a:buChar char="‣"/>
            </a:pPr>
            <a:endParaRPr lang="ru-RU" sz="1800" dirty="0">
              <a:solidFill>
                <a:srgbClr val="1E2357"/>
              </a:solidFill>
              <a:latin typeface="Roboto"/>
              <a:ea typeface="Roboto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F86DCDD-47CC-104B-02C8-8D828AE16C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58" y="5866828"/>
            <a:ext cx="778647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7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411</Words>
  <Application>Microsoft Office PowerPoint</Application>
  <PresentationFormat>Произвольный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Международный форум потребительской кооперации  в г. Чебоксары  20-21 сентября 2024 г.</vt:lpstr>
      <vt:lpstr>О ФОРУМЕ</vt:lpstr>
      <vt:lpstr>ПЛОЩАДКИ ПРОВЕДЕНИЯ ФОРУМА</vt:lpstr>
      <vt:lpstr>МЕЖДУНАРОДНАЯ ПРОГРАММА</vt:lpstr>
      <vt:lpstr>ПЛЕНАРНОЕ ЗАСЕДАНИЕ ФОРУМА</vt:lpstr>
      <vt:lpstr>ЭКСПОЗИЦИИ ДОСТИЖЕНИЙ И ПРОЕКТОВ ПОТРЕБИТЕЛЬСКОЙ КООПЕРАЦИИ</vt:lpstr>
      <vt:lpstr>КУЛЬТУРНЫЕ И СПОРТИВНЫЕ МЕРОПРИЯТИЯ</vt:lpstr>
      <vt:lpstr>ЯРМАРКА</vt:lpstr>
      <vt:lpstr>ГАСТРОНОМИЧЕСКИЙ ФЕСТИВАЛЬ</vt:lpstr>
      <vt:lpstr>107996, г. Москва, ул. Гиляровского, 57  тел.: +7 (495) 684-18-03  info@rus.coop  www.rus.coop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форум потребительской кооперации  в г. Чебоксары  20-21 сентября 2024 г.</dc:title>
  <dc:creator>Бобылев Алексей Викторович</dc:creator>
  <cp:lastModifiedBy>user</cp:lastModifiedBy>
  <cp:revision>12</cp:revision>
  <cp:lastPrinted>2024-06-05T14:35:00Z</cp:lastPrinted>
  <dcterms:created xsi:type="dcterms:W3CDTF">2024-06-05T07:23:55Z</dcterms:created>
  <dcterms:modified xsi:type="dcterms:W3CDTF">2024-08-20T04:04:40Z</dcterms:modified>
</cp:coreProperties>
</file>