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5166" r:id="rId1"/>
  </p:sldMasterIdLst>
  <p:notesMasterIdLst>
    <p:notesMasterId r:id="rId8"/>
  </p:notesMasterIdLst>
  <p:sldIdLst>
    <p:sldId id="695" r:id="rId2"/>
    <p:sldId id="680" r:id="rId3"/>
    <p:sldId id="741" r:id="rId4"/>
    <p:sldId id="742" r:id="rId5"/>
    <p:sldId id="743" r:id="rId6"/>
    <p:sldId id="744" r:id="rId7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36281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72562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08843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45124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1814054" algn="l" defTabSz="725622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176865" algn="l" defTabSz="725622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2539675" algn="l" defTabSz="725622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2902485" algn="l" defTabSz="725622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05">
          <p15:clr>
            <a:srgbClr val="A4A3A4"/>
          </p15:clr>
        </p15:guide>
        <p15:guide id="2" pos="220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si" initials="c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80"/>
    <a:srgbClr val="CCEAE8"/>
    <a:srgbClr val="BBE3E0"/>
    <a:srgbClr val="404696"/>
    <a:srgbClr val="CDC800"/>
    <a:srgbClr val="A2DAD6"/>
    <a:srgbClr val="993300"/>
    <a:srgbClr val="BF9837"/>
    <a:srgbClr val="666699"/>
    <a:srgbClr val="0099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39" autoAdjust="0"/>
    <p:restoredTop sz="93776" autoAdjust="0"/>
  </p:normalViewPr>
  <p:slideViewPr>
    <p:cSldViewPr snapToGrid="0">
      <p:cViewPr>
        <p:scale>
          <a:sx n="80" d="100"/>
          <a:sy n="80" d="100"/>
        </p:scale>
        <p:origin x="-2124" y="-5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6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-3486" y="-90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3.2361338036854623E-3"/>
          <c:y val="4.5758208672505497E-2"/>
          <c:w val="0.96116639435577489"/>
          <c:h val="0.94013688182601363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2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C7A-4FB0-A6C1-B6E46F76413D}"/>
              </c:ext>
            </c:extLst>
          </c:dPt>
          <c:dPt>
            <c:idx val="1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C7A-4FB0-A6C1-B6E46F76413D}"/>
              </c:ext>
            </c:extLst>
          </c:dPt>
          <c:dPt>
            <c:idx val="2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8C7A-4FB0-A6C1-B6E46F76413D}"/>
              </c:ext>
            </c:extLst>
          </c:dPt>
          <c:dPt>
            <c:idx val="3"/>
            <c:spPr>
              <a:solidFill>
                <a:schemeClr val="accent6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C7A-4FB0-A6C1-B6E46F76413D}"/>
              </c:ext>
            </c:extLst>
          </c:dPt>
          <c:cat>
            <c:strRef>
              <c:f>Лист1!$A$2:$A$3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90</c:v>
                </c:pt>
                <c:pt idx="1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C7A-4FB0-A6C1-B6E46F76413D}"/>
            </c:ext>
          </c:extLst>
        </c:ser>
        <c:firstSliceAng val="37"/>
        <c:holeSize val="77"/>
      </c:doughnutChart>
      <c:spPr>
        <a:noFill/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spPr>
            <a:solidFill>
              <a:schemeClr val="accent2"/>
            </a:solidFill>
          </c:spPr>
          <c:dLbls>
            <c:txPr>
              <a:bodyPr/>
              <a:lstStyle/>
              <a:p>
                <a:pPr>
                  <a:defRPr lang="ru-RU" sz="1400" kern="1200" dirty="0" smtClean="0">
                    <a:solidFill>
                      <a:schemeClr val="accent2">
                        <a:lumMod val="50000"/>
                      </a:schemeClr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#,##0</c:formatCode>
                <c:ptCount val="1"/>
                <c:pt idx="0">
                  <c:v>305859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2022 год</c:v>
                </c:pt>
              </c:strCache>
            </c:strRef>
          </c:tx>
          <c:spPr>
            <a:solidFill>
              <a:schemeClr val="accent2"/>
            </a:solidFill>
          </c:spPr>
          <c:dLbls>
            <c:txPr>
              <a:bodyPr/>
              <a:lstStyle/>
              <a:p>
                <a:pPr algn="ctr">
                  <a:defRPr lang="ru-RU" sz="1400" b="0" i="0" u="none" strike="noStrike" kern="1200" baseline="0" dirty="0" smtClean="0">
                    <a:solidFill>
                      <a:srgbClr val="3F9793">
                        <a:lumMod val="50000"/>
                      </a:srgbClr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#,##0</c:formatCode>
                <c:ptCount val="1"/>
                <c:pt idx="0">
                  <c:v>303625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2023 год</c:v>
                </c:pt>
              </c:strCache>
            </c:strRef>
          </c:tx>
          <c:spPr>
            <a:solidFill>
              <a:schemeClr val="accent2"/>
            </a:solidFill>
          </c:spPr>
          <c:dLbls>
            <c:txPr>
              <a:bodyPr/>
              <a:lstStyle/>
              <a:p>
                <a:pPr algn="ctr">
                  <a:defRPr lang="ru-RU" sz="1400" b="0" i="0" u="none" strike="noStrike" kern="1200" baseline="0" dirty="0" smtClean="0">
                    <a:solidFill>
                      <a:srgbClr val="3F9793">
                        <a:lumMod val="50000"/>
                      </a:srgbClr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#,##0</c:formatCode>
                <c:ptCount val="1"/>
                <c:pt idx="0">
                  <c:v>159540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2024 год</c:v>
                </c:pt>
              </c:strCache>
            </c:strRef>
          </c:tx>
          <c:dPt>
            <c:idx val="0"/>
            <c:spPr>
              <a:solidFill>
                <a:schemeClr val="accent2"/>
              </a:solidFill>
            </c:spPr>
          </c:dPt>
          <c:dLbls>
            <c:txPr>
              <a:bodyPr/>
              <a:lstStyle/>
              <a:p>
                <a:pPr algn="ctr">
                  <a:defRPr lang="ru-RU" sz="1400" b="0" i="0" u="none" strike="noStrike" kern="1200" baseline="0" dirty="0" smtClean="0">
                    <a:solidFill>
                      <a:srgbClr val="3F9793">
                        <a:lumMod val="50000"/>
                      </a:srgbClr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#,##0</c:formatCode>
                <c:ptCount val="1"/>
                <c:pt idx="0">
                  <c:v>162926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</c:strCache>
            </c:strRef>
          </c:tx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</c:numCache>
            </c:numRef>
          </c:val>
        </c:ser>
        <c:gapWidth val="472"/>
        <c:overlap val="-99"/>
        <c:axId val="149045248"/>
        <c:axId val="149046784"/>
      </c:barChart>
      <c:catAx>
        <c:axId val="149045248"/>
        <c:scaling>
          <c:orientation val="minMax"/>
        </c:scaling>
        <c:delete val="1"/>
        <c:axPos val="b"/>
        <c:tickLblPos val="none"/>
        <c:crossAx val="149046784"/>
        <c:crosses val="autoZero"/>
        <c:auto val="1"/>
        <c:lblAlgn val="ctr"/>
        <c:lblOffset val="100"/>
      </c:catAx>
      <c:valAx>
        <c:axId val="149046784"/>
        <c:scaling>
          <c:orientation val="minMax"/>
          <c:min val="2000"/>
        </c:scaling>
        <c:delete val="1"/>
        <c:axPos val="l"/>
        <c:numFmt formatCode="#,##0" sourceLinked="1"/>
        <c:tickLblPos val="none"/>
        <c:crossAx val="1490452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autoTitleDeleted val="1"/>
    <c:plotArea>
      <c:layout>
        <c:manualLayout>
          <c:layoutTarget val="inner"/>
          <c:xMode val="edge"/>
          <c:yMode val="edge"/>
          <c:x val="0.13639808627513775"/>
          <c:y val="0"/>
          <c:w val="0.7927936419196383"/>
          <c:h val="0.9699088736441231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accent2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917-463E-BDEB-7193B8ACE355}"/>
              </c:ext>
            </c:extLst>
          </c:dPt>
          <c:dPt>
            <c:idx val="1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17-463E-BDEB-7193B8ACE355}"/>
              </c:ext>
            </c:extLst>
          </c:dPt>
          <c:dPt>
            <c:idx val="2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917-463E-BDEB-7193B8ACE355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159540</c:v>
                </c:pt>
                <c:pt idx="1">
                  <c:v>96611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917-463E-BDEB-7193B8ACE355}"/>
            </c:ext>
          </c:extLst>
        </c:ser>
        <c:firstSliceAng val="237"/>
        <c:holeSize val="50"/>
      </c:doughnutChart>
    </c:plotArea>
    <c:plotVisOnly val="1"/>
    <c:dispBlanksAs val="zero"/>
  </c:chart>
  <c:txPr>
    <a:bodyPr/>
    <a:lstStyle/>
    <a:p>
      <a:pPr>
        <a:defRPr lang="zh-CN"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chemeClr val="accent3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C22-4951-8B2C-F3EE3D0F48C6}"/>
              </c:ext>
            </c:extLst>
          </c:dPt>
          <c:dPt>
            <c:idx val="1"/>
            <c:spPr>
              <a:solidFill>
                <a:schemeClr val="accent3">
                  <a:lumMod val="5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C22-4951-8B2C-F3EE3D0F48C6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1126</c:v>
                </c:pt>
                <c:pt idx="1">
                  <c:v>1235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C22-4951-8B2C-F3EE3D0F48C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1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C22-4951-8B2C-F3EE3D0F48C6}"/>
            </c:ext>
          </c:extLst>
        </c:ser>
        <c:gapWidth val="0"/>
        <c:overlap val="100"/>
        <c:axId val="151141376"/>
        <c:axId val="151151360"/>
      </c:barChart>
      <c:catAx>
        <c:axId val="151141376"/>
        <c:scaling>
          <c:orientation val="minMax"/>
        </c:scaling>
        <c:delete val="1"/>
        <c:axPos val="b"/>
        <c:numFmt formatCode="General" sourceLinked="1"/>
        <c:tickLblPos val="none"/>
        <c:crossAx val="151151360"/>
        <c:crosses val="autoZero"/>
        <c:auto val="1"/>
        <c:lblAlgn val="ctr"/>
        <c:lblOffset val="100"/>
      </c:catAx>
      <c:valAx>
        <c:axId val="151151360"/>
        <c:scaling>
          <c:orientation val="minMax"/>
          <c:min val="0"/>
        </c:scaling>
        <c:delete val="1"/>
        <c:axPos val="l"/>
        <c:numFmt formatCode="General" sourceLinked="1"/>
        <c:tickLblPos val="none"/>
        <c:crossAx val="15114137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C22-4951-8B2C-F3EE3D0F48C6}"/>
              </c:ext>
            </c:extLst>
          </c:dPt>
          <c:dPt>
            <c:idx val="1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C22-4951-8B2C-F3EE3D0F48C6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3018</c:v>
                </c:pt>
                <c:pt idx="1">
                  <c:v>5238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C22-4951-8B2C-F3EE3D0F48C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Pt>
            <c:idx val="1"/>
            <c:spPr>
              <a:solidFill>
                <a:schemeClr val="accent2">
                  <a:lumMod val="40000"/>
                  <a:lumOff val="60000"/>
                </a:schemeClr>
              </a:solidFill>
            </c:spPr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1">
                  <c:v>400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C22-4951-8B2C-F3EE3D0F48C6}"/>
            </c:ext>
          </c:extLst>
        </c:ser>
        <c:gapWidth val="0"/>
        <c:overlap val="100"/>
        <c:axId val="151664896"/>
        <c:axId val="151683456"/>
      </c:barChart>
      <c:catAx>
        <c:axId val="151664896"/>
        <c:scaling>
          <c:orientation val="minMax"/>
        </c:scaling>
        <c:delete val="1"/>
        <c:axPos val="b"/>
        <c:numFmt formatCode="General" sourceLinked="1"/>
        <c:tickLblPos val="none"/>
        <c:crossAx val="151683456"/>
        <c:crosses val="autoZero"/>
        <c:auto val="1"/>
        <c:lblAlgn val="ctr"/>
        <c:lblOffset val="100"/>
      </c:catAx>
      <c:valAx>
        <c:axId val="151683456"/>
        <c:scaling>
          <c:orientation val="minMax"/>
          <c:min val="0"/>
        </c:scaling>
        <c:delete val="1"/>
        <c:axPos val="l"/>
        <c:numFmt formatCode="General" sourceLinked="1"/>
        <c:tickLblPos val="none"/>
        <c:crossAx val="15166489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9C22-4951-8B2C-F3EE3D0F48C6}"/>
              </c:ext>
            </c:extLst>
          </c:dPt>
          <c:dPt>
            <c:idx val="1"/>
            <c:spPr>
              <a:solidFill>
                <a:srgbClr val="00808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C22-4951-8B2C-F3EE3D0F48C6}"/>
              </c:ext>
            </c:extLst>
          </c:dPt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7300481</c:v>
                </c:pt>
                <c:pt idx="1">
                  <c:v>4352067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C22-4951-8B2C-F3EE3D0F48C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1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C22-4951-8B2C-F3EE3D0F48C6}"/>
            </c:ext>
          </c:extLst>
        </c:ser>
        <c:gapWidth val="0"/>
        <c:overlap val="100"/>
        <c:axId val="151791104"/>
        <c:axId val="151792640"/>
      </c:barChart>
      <c:catAx>
        <c:axId val="151791104"/>
        <c:scaling>
          <c:orientation val="minMax"/>
        </c:scaling>
        <c:delete val="1"/>
        <c:axPos val="b"/>
        <c:numFmt formatCode="General" sourceLinked="1"/>
        <c:tickLblPos val="none"/>
        <c:crossAx val="151792640"/>
        <c:crosses val="autoZero"/>
        <c:auto val="1"/>
        <c:lblAlgn val="ctr"/>
        <c:lblOffset val="100"/>
      </c:catAx>
      <c:valAx>
        <c:axId val="151792640"/>
        <c:scaling>
          <c:orientation val="minMax"/>
          <c:min val="0"/>
        </c:scaling>
        <c:delete val="1"/>
        <c:axPos val="l"/>
        <c:numFmt formatCode="General" sourceLinked="1"/>
        <c:tickLblPos val="none"/>
        <c:crossAx val="1517911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3.2361338036854632E-3"/>
          <c:y val="4.5758208672505497E-2"/>
          <c:w val="0.96116639435577489"/>
          <c:h val="0.9401368818260132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2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C7A-4FB0-A6C1-B6E46F76413D}"/>
              </c:ext>
            </c:extLst>
          </c:dPt>
          <c:dPt>
            <c:idx val="1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C7A-4FB0-A6C1-B6E46F76413D}"/>
              </c:ext>
            </c:extLst>
          </c:dPt>
          <c:dPt>
            <c:idx val="2"/>
            <c:spPr>
              <a:solidFill>
                <a:schemeClr val="accent3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8C7A-4FB0-A6C1-B6E46F76413D}"/>
              </c:ext>
            </c:extLst>
          </c:dPt>
          <c:dPt>
            <c:idx val="3"/>
            <c:spPr>
              <a:solidFill>
                <a:schemeClr val="accent6">
                  <a:lumMod val="20000"/>
                  <a:lumOff val="8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C7A-4FB0-A6C1-B6E46F76413D}"/>
              </c:ext>
            </c:extLst>
          </c:dPt>
          <c:cat>
            <c:strRef>
              <c:f>Лист1!$A$2:$A$4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152067</c:v>
                </c:pt>
                <c:pt idx="1">
                  <c:v>6238</c:v>
                </c:pt>
                <c:pt idx="2">
                  <c:v>3235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C7A-4FB0-A6C1-B6E46F76413D}"/>
            </c:ext>
          </c:extLst>
        </c:ser>
        <c:firstSliceAng val="37"/>
        <c:holeSize val="77"/>
      </c:doughnutChart>
      <c:spPr>
        <a:noFill/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"/>
  <c:chart>
    <c:autoTitleDeleted val="1"/>
    <c:plotArea>
      <c:layout>
        <c:manualLayout>
          <c:layoutTarget val="inner"/>
          <c:xMode val="edge"/>
          <c:yMode val="edge"/>
          <c:x val="0.1363980862751378"/>
          <c:y val="0"/>
          <c:w val="0.7927936419196383"/>
          <c:h val="0.9699088736441237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917-463E-BDEB-7193B8ACE355}"/>
              </c:ext>
            </c:extLst>
          </c:dPt>
          <c:dPt>
            <c:idx val="1"/>
            <c:spPr>
              <a:solidFill>
                <a:schemeClr val="accent2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17-463E-BDEB-7193B8ACE355}"/>
              </c:ext>
            </c:extLst>
          </c:dPt>
          <c:dPt>
            <c:idx val="2"/>
            <c:spPr>
              <a:solidFill>
                <a:schemeClr val="accent2">
                  <a:lumMod val="40000"/>
                  <a:lumOff val="6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917-463E-BDEB-7193B8ACE355}"/>
              </c:ext>
            </c:extLst>
          </c:dPt>
          <c:dPt>
            <c:idx val="3"/>
            <c:spPr>
              <a:solidFill>
                <a:schemeClr val="accent3">
                  <a:lumMod val="75000"/>
                </a:schemeClr>
              </a:solidFill>
            </c:spPr>
          </c:dPt>
          <c:cat>
            <c:strRef>
              <c:f>Sheet1!$A$2:$A$5</c:f>
              <c:strCache>
                <c:ptCount val="3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3235</c:v>
                </c:pt>
                <c:pt idx="1">
                  <c:v>16206</c:v>
                </c:pt>
                <c:pt idx="2">
                  <c:v>135861</c:v>
                </c:pt>
                <c:pt idx="3">
                  <c:v>6238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917-463E-BDEB-7193B8ACE355}"/>
            </c:ext>
          </c:extLst>
        </c:ser>
        <c:firstSliceAng val="237"/>
        <c:holeSize val="50"/>
      </c:doughnutChart>
    </c:plotArea>
    <c:plotVisOnly val="1"/>
    <c:dispBlanksAs val="zero"/>
  </c:chart>
  <c:txPr>
    <a:bodyPr/>
    <a:lstStyle/>
    <a:p>
      <a:pPr>
        <a:defRPr lang="zh-CN"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0.24363</cdr:x>
      <cdr:y>0.36822</cdr:y>
    </cdr:from>
    <cdr:to>
      <cdr:x>0.73041</cdr:x>
      <cdr:y>0.63277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57879" y="954524"/>
          <a:ext cx="1314452" cy="6857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ctr"/>
        <a:lstStyle xmlns:a="http://schemas.openxmlformats.org/drawingml/2006/main"/>
        <a:p xmlns:a="http://schemas.openxmlformats.org/drawingml/2006/main">
          <a:pPr algn="ctr" defTabSz="544216" rtl="0" fontAlgn="base">
            <a:lnSpc>
              <a:spcPct val="90000"/>
            </a:lnSpc>
            <a:spcBef>
              <a:spcPct val="0"/>
            </a:spcBef>
            <a:spcAft>
              <a:spcPct val="0"/>
            </a:spcAft>
            <a:defRPr/>
          </a:pPr>
          <a:r>
            <a:rPr lang="ru-RU" altLang="zh-CN" sz="2200" kern="12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  <a:sym typeface="+mn-lt"/>
            </a:rPr>
            <a:t>159 540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0.24803</cdr:x>
      <cdr:y>0.28402</cdr:y>
    </cdr:from>
    <cdr:to>
      <cdr:x>0.73481</cdr:x>
      <cdr:y>0.89051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19741" y="413720"/>
          <a:ext cx="1216294" cy="88345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 defTabSz="725622" rtl="0" fontAlgn="base">
            <a:spcBef>
              <a:spcPct val="0"/>
            </a:spcBef>
            <a:spcAft>
              <a:spcPct val="0"/>
            </a:spcAft>
          </a:pPr>
          <a:r>
            <a:rPr lang="ru-RU" altLang="zh-CN" sz="1400" b="1" kern="1200" dirty="0" smtClean="0">
              <a:solidFill>
                <a:srgbClr val="993300"/>
              </a:solidFill>
              <a:latin typeface="Arial" pitchFamily="34" charset="0"/>
              <a:cs typeface="+mn-ea"/>
              <a:sym typeface="+mn-lt"/>
            </a:rPr>
            <a:t>налоговые</a:t>
          </a:r>
        </a:p>
        <a:p xmlns:a="http://schemas.openxmlformats.org/drawingml/2006/main">
          <a:pPr algn="ctr" defTabSz="725622" rtl="0" fontAlgn="base">
            <a:spcBef>
              <a:spcPct val="0"/>
            </a:spcBef>
            <a:spcAft>
              <a:spcPct val="0"/>
            </a:spcAft>
          </a:pPr>
          <a:r>
            <a:rPr lang="ru-RU" altLang="zh-CN" sz="1400" b="1" kern="1200" dirty="0" smtClean="0">
              <a:solidFill>
                <a:srgbClr val="993300"/>
              </a:solidFill>
              <a:latin typeface="Arial" pitchFamily="34" charset="0"/>
              <a:cs typeface="+mn-ea"/>
              <a:sym typeface="+mn-lt"/>
            </a:rPr>
            <a:t> расходы </a:t>
          </a:r>
        </a:p>
        <a:p xmlns:a="http://schemas.openxmlformats.org/drawingml/2006/main">
          <a:pPr algn="ctr" defTabSz="725622" rtl="0" fontAlgn="base">
            <a:spcBef>
              <a:spcPct val="0"/>
            </a:spcBef>
            <a:spcAft>
              <a:spcPct val="0"/>
            </a:spcAft>
          </a:pPr>
          <a:r>
            <a:rPr lang="ru-RU" altLang="zh-CN" sz="1400" b="1" kern="1200" dirty="0" smtClean="0">
              <a:solidFill>
                <a:srgbClr val="993300"/>
              </a:solidFill>
              <a:latin typeface="Arial" pitchFamily="34" charset="0"/>
              <a:cs typeface="+mn-ea"/>
              <a:sym typeface="+mn-lt"/>
            </a:rPr>
            <a:t>2023 год</a:t>
          </a:r>
          <a:endParaRPr lang="ru-RU" altLang="zh-CN" sz="1400" b="1" kern="1200" dirty="0">
            <a:solidFill>
              <a:srgbClr val="993300"/>
            </a:solidFill>
            <a:latin typeface="Arial" pitchFamily="34" charset="0"/>
            <a:cs typeface="+mn-ea"/>
            <a:sym typeface="+mn-lt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5659" cy="496671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3"/>
            <a:ext cx="2945659" cy="496671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5465B8C-C65F-4A6D-B82C-5E2652C605E0}" type="datetimeFigureOut">
              <a:rPr lang="ru-RU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6" tIns="45713" rIns="91426" bIns="45713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834"/>
            <a:ext cx="5438140" cy="4466648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5"/>
            <a:ext cx="2945659" cy="49667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275"/>
            <a:ext cx="2945659" cy="496671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17C5441-66EE-4189-B907-B7C60EFD43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345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62811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25622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088433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451243" algn="l" rtl="0" fontAlgn="base">
      <a:spcBef>
        <a:spcPct val="30000"/>
      </a:spcBef>
      <a:spcAft>
        <a:spcPct val="0"/>
      </a:spcAft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14054" algn="l" defTabSz="72562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76865" algn="l" defTabSz="72562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39675" algn="l" defTabSz="72562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02485" algn="l" defTabSz="72562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259">
              <a:defRPr/>
            </a:pPr>
            <a:r>
              <a:rPr lang="ru-RU" dirty="0" smtClean="0"/>
              <a:t>Готов 11.04.2025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1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7C5441-66EE-4189-B907-B7C60EFD430B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28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25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88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5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14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76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39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02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359462-7365-42E1-A55A-AB1190428848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627B1-6371-4B41-BDCC-729D471CB2B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B724DA-F1B8-4F63-88CA-67556FF13E12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56998-D856-4200-B4FE-7D45098661C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55"/>
            <a:ext cx="2057400" cy="585152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55"/>
            <a:ext cx="6019800" cy="58515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1686E7-B70D-4394-8A6C-CAB50E3C0B98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8F2D66-2F3D-4275-B391-B6A5B5C949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F61302-A388-417C-AF7B-41646A74784F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28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2562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8843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5124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1405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7686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3967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0248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ECFF9C-EB3E-43F7-88E4-2812F1510E57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4C951-E7BD-459A-9B91-7EA61E02F18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9DAC11-8324-40B6-860E-48E354381A03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7D31E-06C5-4D50-A173-706EB1BD6BE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2811" indent="0">
              <a:buNone/>
              <a:defRPr sz="1600" b="1"/>
            </a:lvl2pPr>
            <a:lvl3pPr marL="725622" indent="0">
              <a:buNone/>
              <a:defRPr sz="1400" b="1"/>
            </a:lvl3pPr>
            <a:lvl4pPr marL="1088433" indent="0">
              <a:buNone/>
              <a:defRPr sz="1300" b="1"/>
            </a:lvl4pPr>
            <a:lvl5pPr marL="1451243" indent="0">
              <a:buNone/>
              <a:defRPr sz="1300" b="1"/>
            </a:lvl5pPr>
            <a:lvl6pPr marL="1814054" indent="0">
              <a:buNone/>
              <a:defRPr sz="1300" b="1"/>
            </a:lvl6pPr>
            <a:lvl7pPr marL="2176865" indent="0">
              <a:buNone/>
              <a:defRPr sz="1300" b="1"/>
            </a:lvl7pPr>
            <a:lvl8pPr marL="2539675" indent="0">
              <a:buNone/>
              <a:defRPr sz="1300" b="1"/>
            </a:lvl8pPr>
            <a:lvl9pPr marL="2902485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9"/>
            <a:ext cx="4040188" cy="395128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45" y="1535114"/>
            <a:ext cx="4041775" cy="639763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2811" indent="0">
              <a:buNone/>
              <a:defRPr sz="1600" b="1"/>
            </a:lvl2pPr>
            <a:lvl3pPr marL="725622" indent="0">
              <a:buNone/>
              <a:defRPr sz="1400" b="1"/>
            </a:lvl3pPr>
            <a:lvl4pPr marL="1088433" indent="0">
              <a:buNone/>
              <a:defRPr sz="1300" b="1"/>
            </a:lvl4pPr>
            <a:lvl5pPr marL="1451243" indent="0">
              <a:buNone/>
              <a:defRPr sz="1300" b="1"/>
            </a:lvl5pPr>
            <a:lvl6pPr marL="1814054" indent="0">
              <a:buNone/>
              <a:defRPr sz="1300" b="1"/>
            </a:lvl6pPr>
            <a:lvl7pPr marL="2176865" indent="0">
              <a:buNone/>
              <a:defRPr sz="1300" b="1"/>
            </a:lvl7pPr>
            <a:lvl8pPr marL="2539675" indent="0">
              <a:buNone/>
              <a:defRPr sz="1300" b="1"/>
            </a:lvl8pPr>
            <a:lvl9pPr marL="2902485" indent="0">
              <a:buNone/>
              <a:defRPr sz="13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45" y="2174879"/>
            <a:ext cx="4041775" cy="3951288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4095CD-9E25-4FFB-8ADF-19178AC594D1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D8C440-55CD-4FB2-9CB4-C0805882EF6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C775FE-11F4-400E-A42B-3363A23643BF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1ED6C7-D47E-492D-B23D-9AAAAF0671B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F52F0A-3D62-4672-825A-31D23B5BE451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17A92C-CA57-49A1-8B42-3A70885328D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0" y="273050"/>
            <a:ext cx="3008314" cy="1162051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3"/>
            <a:ext cx="5111750" cy="5853113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0" y="1435102"/>
            <a:ext cx="3008314" cy="4691063"/>
          </a:xfrm>
        </p:spPr>
        <p:txBody>
          <a:bodyPr/>
          <a:lstStyle>
            <a:lvl1pPr marL="0" indent="0">
              <a:buNone/>
              <a:defRPr sz="1100"/>
            </a:lvl1pPr>
            <a:lvl2pPr marL="362811" indent="0">
              <a:buNone/>
              <a:defRPr sz="1000"/>
            </a:lvl2pPr>
            <a:lvl3pPr marL="725622" indent="0">
              <a:buNone/>
              <a:defRPr sz="800"/>
            </a:lvl3pPr>
            <a:lvl4pPr marL="1088433" indent="0">
              <a:buNone/>
              <a:defRPr sz="700"/>
            </a:lvl4pPr>
            <a:lvl5pPr marL="1451243" indent="0">
              <a:buNone/>
              <a:defRPr sz="700"/>
            </a:lvl5pPr>
            <a:lvl6pPr marL="1814054" indent="0">
              <a:buNone/>
              <a:defRPr sz="700"/>
            </a:lvl6pPr>
            <a:lvl7pPr marL="2176865" indent="0">
              <a:buNone/>
              <a:defRPr sz="700"/>
            </a:lvl7pPr>
            <a:lvl8pPr marL="2539675" indent="0">
              <a:buNone/>
              <a:defRPr sz="700"/>
            </a:lvl8pPr>
            <a:lvl9pPr marL="2902485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6F368FC-E338-474C-AA42-0A89648C0F0E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37F54-6C11-434B-9475-B9E1F933B85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9"/>
            <a:ext cx="5486400" cy="4114800"/>
          </a:xfrm>
        </p:spPr>
        <p:txBody>
          <a:bodyPr/>
          <a:lstStyle>
            <a:lvl1pPr marL="0" indent="0">
              <a:buNone/>
              <a:defRPr sz="2500"/>
            </a:lvl1pPr>
            <a:lvl2pPr marL="362811" indent="0">
              <a:buNone/>
              <a:defRPr sz="2200"/>
            </a:lvl2pPr>
            <a:lvl3pPr marL="725622" indent="0">
              <a:buNone/>
              <a:defRPr sz="1900"/>
            </a:lvl3pPr>
            <a:lvl4pPr marL="1088433" indent="0">
              <a:buNone/>
              <a:defRPr sz="1600"/>
            </a:lvl4pPr>
            <a:lvl5pPr marL="1451243" indent="0">
              <a:buNone/>
              <a:defRPr sz="1600"/>
            </a:lvl5pPr>
            <a:lvl6pPr marL="1814054" indent="0">
              <a:buNone/>
              <a:defRPr sz="1600"/>
            </a:lvl6pPr>
            <a:lvl7pPr marL="2176865" indent="0">
              <a:buNone/>
              <a:defRPr sz="1600"/>
            </a:lvl7pPr>
            <a:lvl8pPr marL="2539675" indent="0">
              <a:buNone/>
              <a:defRPr sz="1600"/>
            </a:lvl8pPr>
            <a:lvl9pPr marL="2902485" indent="0">
              <a:buNone/>
              <a:defRPr sz="16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804861"/>
          </a:xfrm>
        </p:spPr>
        <p:txBody>
          <a:bodyPr/>
          <a:lstStyle>
            <a:lvl1pPr marL="0" indent="0">
              <a:buNone/>
              <a:defRPr sz="1100"/>
            </a:lvl1pPr>
            <a:lvl2pPr marL="362811" indent="0">
              <a:buNone/>
              <a:defRPr sz="1000"/>
            </a:lvl2pPr>
            <a:lvl3pPr marL="725622" indent="0">
              <a:buNone/>
              <a:defRPr sz="800"/>
            </a:lvl3pPr>
            <a:lvl4pPr marL="1088433" indent="0">
              <a:buNone/>
              <a:defRPr sz="700"/>
            </a:lvl4pPr>
            <a:lvl5pPr marL="1451243" indent="0">
              <a:buNone/>
              <a:defRPr sz="700"/>
            </a:lvl5pPr>
            <a:lvl6pPr marL="1814054" indent="0">
              <a:buNone/>
              <a:defRPr sz="700"/>
            </a:lvl6pPr>
            <a:lvl7pPr marL="2176865" indent="0">
              <a:buNone/>
              <a:defRPr sz="700"/>
            </a:lvl7pPr>
            <a:lvl8pPr marL="2539675" indent="0">
              <a:buNone/>
              <a:defRPr sz="700"/>
            </a:lvl8pPr>
            <a:lvl9pPr marL="2902485" indent="0">
              <a:buNone/>
              <a:defRPr sz="7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9C352B-431C-4B84-B805-3251215A4954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B2B4C-3EE0-43B2-8C43-59EE183E9C6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72562" tIns="36281" rIns="72562" bIns="3628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72562" tIns="36281" rIns="72562" bIns="3628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7"/>
            <a:ext cx="2133600" cy="365124"/>
          </a:xfrm>
          <a:prstGeom prst="rect">
            <a:avLst/>
          </a:prstGeom>
        </p:spPr>
        <p:txBody>
          <a:bodyPr vert="horz" lIns="72562" tIns="36281" rIns="72562" bIns="36281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26CCDF4-80E4-411E-B9B1-95F3F6412A2E}" type="datetime1">
              <a:rPr lang="ru-RU" smtClean="0"/>
              <a:pPr>
                <a:defRPr/>
              </a:pPr>
              <a:t>26.05.2025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7"/>
            <a:ext cx="2895600" cy="365124"/>
          </a:xfrm>
          <a:prstGeom prst="rect">
            <a:avLst/>
          </a:prstGeom>
        </p:spPr>
        <p:txBody>
          <a:bodyPr vert="horz" lIns="72562" tIns="36281" rIns="72562" bIns="36281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7"/>
            <a:ext cx="2133600" cy="365124"/>
          </a:xfrm>
          <a:prstGeom prst="rect">
            <a:avLst/>
          </a:prstGeom>
        </p:spPr>
        <p:txBody>
          <a:bodyPr vert="horz" lIns="72562" tIns="36281" rIns="72562" bIns="36281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92B8BEA-4209-4625-86EC-9A135FA5292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67" r:id="rId1"/>
    <p:sldLayoutId id="2147485168" r:id="rId2"/>
    <p:sldLayoutId id="2147485169" r:id="rId3"/>
    <p:sldLayoutId id="2147485170" r:id="rId4"/>
    <p:sldLayoutId id="2147485171" r:id="rId5"/>
    <p:sldLayoutId id="2147485172" r:id="rId6"/>
    <p:sldLayoutId id="2147485173" r:id="rId7"/>
    <p:sldLayoutId id="2147485174" r:id="rId8"/>
    <p:sldLayoutId id="2147485175" r:id="rId9"/>
    <p:sldLayoutId id="2147485176" r:id="rId10"/>
    <p:sldLayoutId id="2147485177" r:id="rId11"/>
  </p:sldLayoutIdLst>
  <p:transition spd="slow">
    <p:cover dir="r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725622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108" indent="-272108" algn="l" defTabSz="72562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89567" indent="-226756" algn="l" defTabSz="725622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07027" indent="-181405" algn="l" defTabSz="725622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69838" indent="-181405" algn="l" defTabSz="725622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649" indent="-181405" algn="l" defTabSz="725622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995460" indent="-181405" algn="l" defTabSz="72562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58269" indent="-181405" algn="l" defTabSz="72562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21080" indent="-181405" algn="l" defTabSz="72562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83891" indent="-181405" algn="l" defTabSz="72562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2562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2811" algn="l" defTabSz="72562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25622" algn="l" defTabSz="72562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88433" algn="l" defTabSz="72562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51243" algn="l" defTabSz="72562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14054" algn="l" defTabSz="72562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76865" algn="l" defTabSz="72562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39675" algn="l" defTabSz="72562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02485" algn="l" defTabSz="72562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image" Target="../media/image2.jpeg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5.xml"/><Relationship Id="rId5" Type="http://schemas.openxmlformats.org/officeDocument/2006/relationships/image" Target="../media/image3.gif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2" descr="C:\Users\urlapo.FINNKZ\Pictures\шари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0" scaled="0"/>
          </a:gradFill>
        </p:spPr>
      </p:pic>
      <p:sp>
        <p:nvSpPr>
          <p:cNvPr id="125" name="Прямоугольник 124"/>
          <p:cNvSpPr/>
          <p:nvPr/>
        </p:nvSpPr>
        <p:spPr>
          <a:xfrm>
            <a:off x="1146387" y="3201531"/>
            <a:ext cx="6629400" cy="688828"/>
          </a:xfrm>
          <a:prstGeom prst="rect">
            <a:avLst/>
          </a:prstGeom>
        </p:spPr>
        <p:txBody>
          <a:bodyPr wrap="square" lIns="72567" tIns="36283" rIns="72567" bIns="36283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a typeface="Tahoma" pitchFamily="34" charset="0"/>
                <a:cs typeface="Tahoma" pitchFamily="34" charset="0"/>
              </a:rPr>
              <a:t>Налоговые расходы </a:t>
            </a:r>
          </a:p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ea typeface="Tahoma" pitchFamily="34" charset="0"/>
                <a:cs typeface="Tahoma" pitchFamily="34" charset="0"/>
              </a:rPr>
              <a:t>Новокузнецкого городского округа</a:t>
            </a:r>
            <a:endParaRPr lang="ru-RU" sz="2000" b="1" cap="all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6" name="Минус 125"/>
          <p:cNvSpPr/>
          <p:nvPr/>
        </p:nvSpPr>
        <p:spPr>
          <a:xfrm>
            <a:off x="-518176" y="3323023"/>
            <a:ext cx="3987799" cy="383823"/>
          </a:xfrm>
          <a:prstGeom prst="mathMinus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0" scaled="0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Минус 128"/>
          <p:cNvSpPr/>
          <p:nvPr/>
        </p:nvSpPr>
        <p:spPr>
          <a:xfrm rot="10800000">
            <a:off x="5653815" y="3294865"/>
            <a:ext cx="3987799" cy="383823"/>
          </a:xfrm>
          <a:prstGeom prst="mathMinus">
            <a:avLst/>
          </a:prstGeom>
          <a:gradFill flip="none" rotWithShape="1">
            <a:gsLst>
              <a:gs pos="0">
                <a:schemeClr val="accent2">
                  <a:lumMod val="50000"/>
                </a:schemeClr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lin ang="0" scaled="0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602682"/>
            <a:ext cx="2133600" cy="255319"/>
          </a:xfrm>
        </p:spPr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0449661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Users\urlapo.FINNKZ\Pictures\шарики - копия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6077804"/>
            <a:ext cx="9143999" cy="7801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2"/>
            <a:ext cx="7684004" cy="584769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a typeface="Tahoma" pitchFamily="34" charset="0"/>
                <a:cs typeface="Tahoma" pitchFamily="34" charset="0"/>
              </a:rPr>
              <a:t>Муниципальные правовые акты об установлении местных налогов (льготы, преференции)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38007" y="3847381"/>
            <a:ext cx="79375" cy="287337"/>
          </a:xfrm>
          <a:prstGeom prst="rect">
            <a:avLst/>
          </a:prstGeom>
        </p:spPr>
        <p:txBody>
          <a:bodyPr wrap="none" lIns="104175" tIns="52089" rIns="104175" bIns="52089" anchor="ctr"/>
          <a:lstStyle/>
          <a:p>
            <a:pPr algn="ctr" defTabSz="1041738">
              <a:defRPr/>
            </a:pPr>
            <a:endParaRPr lang="ru-RU" sz="36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241443" y="931583"/>
            <a:ext cx="2285842" cy="350265"/>
          </a:xfrm>
          <a:prstGeom prst="rect">
            <a:avLst/>
          </a:prstGeom>
          <a:noFill/>
        </p:spPr>
        <p:txBody>
          <a:bodyPr wrap="square" lIns="72557" tIns="36279" rIns="72557" bIns="36279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ea typeface="Tahoma" pitchFamily="34" charset="0"/>
              </a:rPr>
              <a:t>ст. 61.2 БК РФ  </a:t>
            </a:r>
            <a:endParaRPr lang="ru-RU" dirty="0">
              <a:solidFill>
                <a:schemeClr val="accent2">
                  <a:lumMod val="50000"/>
                </a:schemeClr>
              </a:solidFill>
              <a:ea typeface="Tahoma" pitchFamily="34" charset="0"/>
            </a:endParaRPr>
          </a:p>
        </p:txBody>
      </p:sp>
      <p:grpSp>
        <p:nvGrpSpPr>
          <p:cNvPr id="101" name="Группа 100"/>
          <p:cNvGrpSpPr/>
          <p:nvPr/>
        </p:nvGrpSpPr>
        <p:grpSpPr>
          <a:xfrm>
            <a:off x="153671" y="579524"/>
            <a:ext cx="8734213" cy="98213"/>
            <a:chOff x="211667" y="609600"/>
            <a:chExt cx="8734213" cy="73660"/>
          </a:xfrm>
        </p:grpSpPr>
        <p:cxnSp>
          <p:nvCxnSpPr>
            <p:cNvPr id="102" name="Прямая соединительная линия 101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Прямая соединительная линия 102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010400" y="6543305"/>
            <a:ext cx="2133600" cy="314696"/>
          </a:xfrm>
        </p:spPr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pic>
        <p:nvPicPr>
          <p:cNvPr id="24" name="Picture 2" descr="http://qrcoder.ru/code/?http%3A%2F%2Fwww.finnkz.ru%2Fweb%2Flegislation%2Ftax_expenses.aspx&amp;4&amp;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2872" y="2"/>
            <a:ext cx="1351128" cy="1223159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4887287" y="6447634"/>
            <a:ext cx="18310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налоговые расходы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68659" y="2101039"/>
            <a:ext cx="86296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5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Освобождаются от уплаты налога дети-сироты, дети, оставшиеся без попечения родителей, лица из числа детей-сирот и детей, оставшихся без попечения родителей.</a:t>
            </a:r>
          </a:p>
        </p:txBody>
      </p:sp>
      <p:cxnSp>
        <p:nvCxnSpPr>
          <p:cNvPr id="31" name="Straight Connector 22">
            <a:extLst>
              <a:ext uri="{FF2B5EF4-FFF2-40B4-BE49-F238E27FC236}">
                <a16:creationId xmlns:a16="http://schemas.microsoft.com/office/drawing/2014/main" xmlns="" id="{4FED1321-67B8-034C-AEE4-5642E1A302C4}"/>
              </a:ext>
            </a:extLst>
          </p:cNvPr>
          <p:cNvCxnSpPr/>
          <p:nvPr/>
        </p:nvCxnSpPr>
        <p:spPr>
          <a:xfrm>
            <a:off x="212983" y="2138370"/>
            <a:ext cx="0" cy="570577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22">
            <a:extLst>
              <a:ext uri="{FF2B5EF4-FFF2-40B4-BE49-F238E27FC236}">
                <a16:creationId xmlns:a16="http://schemas.microsoft.com/office/drawing/2014/main" xmlns="" id="{4FED1321-67B8-034C-AEE4-5642E1A302C4}"/>
              </a:ext>
            </a:extLst>
          </p:cNvPr>
          <p:cNvCxnSpPr/>
          <p:nvPr/>
        </p:nvCxnSpPr>
        <p:spPr>
          <a:xfrm>
            <a:off x="226882" y="3776225"/>
            <a:ext cx="18778" cy="2101413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51F0AFCB-3EDC-1749-A361-7BC3C49172B4}"/>
              </a:ext>
            </a:extLst>
          </p:cNvPr>
          <p:cNvSpPr txBox="1"/>
          <p:nvPr/>
        </p:nvSpPr>
        <p:spPr>
          <a:xfrm>
            <a:off x="2561581" y="2431178"/>
            <a:ext cx="4566750" cy="298529"/>
          </a:xfrm>
          <a:prstGeom prst="rect">
            <a:avLst/>
          </a:prstGeom>
          <a:noFill/>
        </p:spPr>
        <p:txBody>
          <a:bodyPr wrap="square" lIns="82282" tIns="41141" rIns="82282" bIns="41141" rtlCol="0">
            <a:spAutoFit/>
          </a:bodyPr>
          <a:lstStyle/>
          <a:p>
            <a:pPr algn="ctr"/>
            <a:endParaRPr lang="ru-RU" sz="1400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204718" y="1349602"/>
            <a:ext cx="87255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Налог на имущество физических лиц 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решение Новокузнецкого городского Совета народных депутатов от 25.11.2014 № 15/139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288878" y="2899381"/>
            <a:ext cx="88551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Земельный налог</a:t>
            </a:r>
          </a:p>
          <a:p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rPr>
              <a:t>постановление Новокузнецкого городского Совета народных депутатов от 29.11.2006 №3/5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348018" y="3689603"/>
            <a:ext cx="879598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7800">
              <a:buClr>
                <a:schemeClr val="accent2">
                  <a:lumMod val="60000"/>
                  <a:lumOff val="40000"/>
                </a:schemeClr>
              </a:buClr>
              <a:buSzPct val="130000"/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Освобождаются от уплаты налога пенсионеры;</a:t>
            </a:r>
          </a:p>
          <a:p>
            <a:pPr indent="177800">
              <a:buClr>
                <a:schemeClr val="accent2">
                  <a:lumMod val="60000"/>
                  <a:lumOff val="40000"/>
                </a:schemeClr>
              </a:buClr>
              <a:buSzPct val="130000"/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Освобождаются от уплаты налога юридические лица - резиденты ТОР;</a:t>
            </a:r>
          </a:p>
          <a:p>
            <a:pPr indent="177800">
              <a:buClr>
                <a:schemeClr val="accent2">
                  <a:lumMod val="60000"/>
                  <a:lumOff val="40000"/>
                </a:schemeClr>
              </a:buClr>
              <a:buSzPct val="130000"/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Освобождаются от уплаты налога органы местного самоуправления, муниципальные учреждения (бюджетные, автономные, казенные);</a:t>
            </a:r>
          </a:p>
          <a:p>
            <a:pPr indent="177800">
              <a:buClr>
                <a:schemeClr val="accent2">
                  <a:lumMod val="60000"/>
                  <a:lumOff val="40000"/>
                </a:schemeClr>
              </a:buClr>
              <a:buSzPct val="130000"/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Пониженная (0%) ставка налога в отношении  земельных участков, предназначенных для размещения кладбищ, крематориев и мест захоронения;</a:t>
            </a:r>
          </a:p>
          <a:p>
            <a:pPr indent="177800">
              <a:buClr>
                <a:schemeClr val="accent2">
                  <a:lumMod val="60000"/>
                  <a:lumOff val="40000"/>
                </a:schemeClr>
              </a:buClr>
              <a:buSzPct val="130000"/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cs typeface="+mn-ea"/>
                <a:sym typeface="+mn-lt"/>
              </a:rPr>
              <a:t>Снижение суммы на 50% - Российским организациям, осуществляющим деятельность в области информационных технологий</a:t>
            </a:r>
          </a:p>
        </p:txBody>
      </p:sp>
    </p:spTree>
    <p:extLst>
      <p:ext uri="{BB962C8B-B14F-4D97-AF65-F5344CB8AC3E}">
        <p14:creationId xmlns="" xmlns:p14="http://schemas.microsoft.com/office/powerpoint/2010/main" val="388550001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00"/>
          <p:cNvGrpSpPr/>
          <p:nvPr/>
        </p:nvGrpSpPr>
        <p:grpSpPr>
          <a:xfrm>
            <a:off x="409788" y="494613"/>
            <a:ext cx="8734213" cy="98213"/>
            <a:chOff x="211667" y="609600"/>
            <a:chExt cx="8734213" cy="73660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9" name="Диаграмма 38"/>
          <p:cNvGraphicFramePr/>
          <p:nvPr/>
        </p:nvGraphicFramePr>
        <p:xfrm>
          <a:off x="4784861" y="1795865"/>
          <a:ext cx="270030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3" name="TextBox 52"/>
          <p:cNvSpPr txBox="1"/>
          <p:nvPr/>
        </p:nvSpPr>
        <p:spPr>
          <a:xfrm>
            <a:off x="557036" y="967626"/>
            <a:ext cx="31377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Динамика налоговых расходов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06558" y="3596508"/>
            <a:ext cx="19374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99,94%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или 159 438 тыс. руб.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земельный налог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135518" y="1504862"/>
            <a:ext cx="16577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0,06%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или 102 тыс. руб.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налог на имущество </a:t>
            </a:r>
          </a:p>
          <a:p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физических лиц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738392" y="958227"/>
            <a:ext cx="31636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Структура налоговых расходов</a:t>
            </a:r>
          </a:p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в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a typeface="Tahoma" pitchFamily="34" charset="0"/>
                <a:cs typeface="Tahoma" pitchFamily="34" charset="0"/>
              </a:rPr>
              <a:t>2023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году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 flipH="1">
            <a:off x="4607898" y="1292352"/>
            <a:ext cx="9525" cy="3225800"/>
          </a:xfrm>
          <a:prstGeom prst="line">
            <a:avLst/>
          </a:prstGeom>
          <a:ln w="25400"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26592" y="56425"/>
            <a:ext cx="68401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a typeface="Tahoma" pitchFamily="34" charset="0"/>
                <a:cs typeface="Tahoma" pitchFamily="34" charset="0"/>
              </a:rPr>
              <a:t>Налоговые расходы Новокузнецкого городского округа, тыс. руб.</a:t>
            </a:r>
          </a:p>
        </p:txBody>
      </p:sp>
      <p:graphicFrame>
        <p:nvGraphicFramePr>
          <p:cNvPr id="33" name="Диаграмма 32"/>
          <p:cNvGraphicFramePr/>
          <p:nvPr/>
        </p:nvGraphicFramePr>
        <p:xfrm>
          <a:off x="1" y="1310187"/>
          <a:ext cx="5090615" cy="3220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Прямоугольник 22"/>
          <p:cNvSpPr/>
          <p:nvPr/>
        </p:nvSpPr>
        <p:spPr>
          <a:xfrm>
            <a:off x="2278530" y="4453499"/>
            <a:ext cx="8201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114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a typeface="Tahoma" pitchFamily="34" charset="0"/>
              </a:rPr>
              <a:t>2023 год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060322" y="4466694"/>
            <a:ext cx="8201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114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a typeface="Tahoma" pitchFamily="34" charset="0"/>
              </a:rPr>
              <a:t>2024 год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514550" y="4432388"/>
            <a:ext cx="8201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114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a typeface="Tahoma" pitchFamily="34" charset="0"/>
              </a:rPr>
              <a:t>2022 год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16925" y="4429748"/>
            <a:ext cx="8201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1144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  <a:ea typeface="Tahoma" pitchFamily="34" charset="0"/>
              </a:rPr>
              <a:t>2021 год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="" xmlns:a16="http://schemas.microsoft.com/office/drawing/2014/main" id="{51F0AFCB-3EDC-1749-A361-7BC3C49172B4}"/>
              </a:ext>
            </a:extLst>
          </p:cNvPr>
          <p:cNvSpPr txBox="1"/>
          <p:nvPr/>
        </p:nvSpPr>
        <p:spPr>
          <a:xfrm>
            <a:off x="1830743" y="2259518"/>
            <a:ext cx="1479551" cy="421640"/>
          </a:xfrm>
          <a:prstGeom prst="rect">
            <a:avLst/>
          </a:prstGeom>
          <a:noFill/>
        </p:spPr>
        <p:txBody>
          <a:bodyPr wrap="square" lIns="82282" tIns="41141" rIns="82282" bIns="41141" rtlCol="0">
            <a:spAutoFit/>
          </a:bodyPr>
          <a:lstStyle/>
          <a:p>
            <a:pPr algn="ctr"/>
            <a:r>
              <a:rPr lang="ru-RU" sz="1400" b="1" cap="all" dirty="0" smtClean="0">
                <a:solidFill>
                  <a:schemeClr val="accent4">
                    <a:lumMod val="75000"/>
                  </a:schemeClr>
                </a:solidFill>
              </a:rPr>
              <a:t>-144 085</a:t>
            </a:r>
          </a:p>
          <a:p>
            <a:pPr algn="ctr"/>
            <a:r>
              <a:rPr lang="ru-RU" sz="800" cap="all" dirty="0" smtClean="0">
                <a:solidFill>
                  <a:schemeClr val="accent4">
                    <a:lumMod val="75000"/>
                  </a:schemeClr>
                </a:solidFill>
              </a:rPr>
              <a:t>снижение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7" name="Picture 2" descr="C:\Users\urlapo.FINNKZ\Pictures\шарики - копия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" y="5913912"/>
            <a:ext cx="9143999" cy="944088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4914582" y="6447634"/>
            <a:ext cx="18310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налоговые расходы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98884" y="4911941"/>
            <a:ext cx="4125616" cy="800092"/>
          </a:xfrm>
          <a:prstGeom prst="roundRect">
            <a:avLst/>
          </a:prstGeom>
          <a:solidFill>
            <a:schemeClr val="bg1">
              <a:lumMod val="95000"/>
              <a:alpha val="47000"/>
            </a:schemeClr>
          </a:solidFill>
          <a:ln>
            <a:solidFill>
              <a:schemeClr val="accent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62" tIns="36281" rIns="72562" bIns="36281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44216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300" i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 defTabSz="544216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300" i="1" dirty="0" smtClean="0">
              <a:solidFill>
                <a:schemeClr val="tx1"/>
              </a:solidFill>
              <a:latin typeface="Cambria" pitchFamily="18" charset="0"/>
            </a:endParaRPr>
          </a:p>
          <a:p>
            <a:pPr algn="ctr" defTabSz="544216">
              <a:lnSpc>
                <a:spcPct val="90000"/>
              </a:lnSpc>
              <a:defRPr/>
            </a:pPr>
            <a:endParaRPr lang="ru-RU" sz="1600" i="1" dirty="0" smtClean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22" name="Picture 2" descr="http://qrcoder.ru/code/?http%3A%2F%2Fwww.finnkz.ru%2Fweb%2Flegislation%2Ftax_expenses.aspx&amp;4&amp;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92872" y="2"/>
            <a:ext cx="1351128" cy="1270660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279779" y="4986310"/>
            <a:ext cx="413784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44216">
              <a:lnSpc>
                <a:spcPct val="90000"/>
              </a:lnSpc>
              <a:defRPr/>
            </a:pPr>
            <a:r>
              <a:rPr lang="ru-RU" sz="1400" i="1" dirty="0" smtClean="0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rPr>
              <a:t>Снижение налоговых расходов связано с  установлением новой кадастровой стоимости с 01.01.2023</a:t>
            </a:r>
          </a:p>
        </p:txBody>
      </p:sp>
      <p:sp>
        <p:nvSpPr>
          <p:cNvPr id="30" name="Номер слайда 22"/>
          <p:cNvSpPr txBox="1">
            <a:spLocks/>
          </p:cNvSpPr>
          <p:nvPr/>
        </p:nvSpPr>
        <p:spPr>
          <a:xfrm>
            <a:off x="6705600" y="6559567"/>
            <a:ext cx="2133600" cy="365124"/>
          </a:xfrm>
          <a:prstGeom prst="rect">
            <a:avLst/>
          </a:prstGeom>
        </p:spPr>
        <p:txBody>
          <a:bodyPr vert="horz" lIns="72562" tIns="36281" rIns="72562" bIns="36281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34BE65-D03A-4C7F-AA65-DDEDBE111AF8}" type="slidenum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488100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0"/>
          <p:cNvGrpSpPr/>
          <p:nvPr/>
        </p:nvGrpSpPr>
        <p:grpSpPr>
          <a:xfrm>
            <a:off x="409788" y="549205"/>
            <a:ext cx="8734213" cy="98213"/>
            <a:chOff x="211667" y="609600"/>
            <a:chExt cx="8734213" cy="73660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12948" y="56425"/>
            <a:ext cx="68401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a typeface="Tahoma" pitchFamily="34" charset="0"/>
                <a:cs typeface="Tahoma" pitchFamily="34" charset="0"/>
              </a:rPr>
              <a:t>Налоговые расходы Новокузнецкого городского округа, тыс. руб.</a:t>
            </a:r>
          </a:p>
        </p:txBody>
      </p:sp>
      <p:pic>
        <p:nvPicPr>
          <p:cNvPr id="27" name="Picture 2" descr="C:\Users\urlapo.FINNKZ\Pictures\шарики - копия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5932229"/>
            <a:ext cx="9143999" cy="925773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4900936" y="6447634"/>
            <a:ext cx="18310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налоговые расходы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5" name="Picture 2" descr="http://qrcoder.ru/code/?http%3A%2F%2Fwww.finnkz.ru%2Fweb%2Flegislation%2Ftax_expenses.aspx&amp;4&amp;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2872" y="1"/>
            <a:ext cx="1351128" cy="1401288"/>
          </a:xfrm>
          <a:prstGeom prst="rect">
            <a:avLst/>
          </a:prstGeom>
          <a:noFill/>
        </p:spPr>
      </p:pic>
      <p:graphicFrame>
        <p:nvGraphicFramePr>
          <p:cNvPr id="127" name="Chart 3"/>
          <p:cNvGraphicFramePr/>
          <p:nvPr>
            <p:extLst>
              <p:ext uri="{D42A27DB-BD31-4B8C-83A1-F6EECF244321}">
                <p14:modId xmlns="" xmlns:p14="http://schemas.microsoft.com/office/powerpoint/2010/main" val="1739437380"/>
              </p:ext>
            </p:extLst>
          </p:nvPr>
        </p:nvGraphicFramePr>
        <p:xfrm>
          <a:off x="-261258" y="1919692"/>
          <a:ext cx="3396343" cy="3376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8" name="Таблица 127"/>
          <p:cNvGraphicFramePr>
            <a:graphicFrameLocks noGrp="1"/>
          </p:cNvGraphicFramePr>
          <p:nvPr/>
        </p:nvGraphicFramePr>
        <p:xfrm>
          <a:off x="3193576" y="928047"/>
          <a:ext cx="5665415" cy="385692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43532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533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1747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59275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273416"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100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100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2022 </a:t>
                      </a:r>
                      <a:r>
                        <a:rPr lang="ru-RU" sz="16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год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5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2023 </a:t>
                      </a:r>
                      <a:r>
                        <a:rPr lang="ru-RU" sz="16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год</a:t>
                      </a:r>
                      <a:endParaRPr lang="ru-RU" sz="16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159255"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Tahoma" pitchFamily="34" charset="0"/>
                          <a:cs typeface="Tahoma" pitchFamily="34" charset="0"/>
                        </a:rPr>
                        <a:t>УСТАНОВЛЕНЫ ОМСУ</a:t>
                      </a: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100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303 625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159 540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424255"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Arial" pitchFamily="34" charset="0"/>
                          <a:ea typeface="Tahoma" pitchFamily="34" charset="0"/>
                          <a:cs typeface="Tahoma" pitchFamily="34" charset="0"/>
                        </a:rPr>
                        <a:t>УСТАНОВЛЕНЫ ФЗ</a:t>
                      </a: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100" kern="120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725622" rtl="0" eaLnBrk="1" latinLnBrk="0" hangingPunct="1"/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97 978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5622" rtl="0" eaLnBrk="1" latinLnBrk="0" hangingPunct="1"/>
                      <a:r>
                        <a:rPr lang="ru-RU" sz="2400" kern="1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96 611</a:t>
                      </a:r>
                      <a:endParaRPr lang="ru-RU" sz="2400" kern="12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9" name="Прямоугольник 128"/>
          <p:cNvSpPr/>
          <p:nvPr/>
        </p:nvSpPr>
        <p:spPr>
          <a:xfrm>
            <a:off x="344351" y="1126519"/>
            <a:ext cx="116410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900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2023 год</a:t>
            </a:r>
          </a:p>
        </p:txBody>
      </p:sp>
      <p:grpSp>
        <p:nvGrpSpPr>
          <p:cNvPr id="130" name="Группа 100"/>
          <p:cNvGrpSpPr/>
          <p:nvPr/>
        </p:nvGrpSpPr>
        <p:grpSpPr>
          <a:xfrm>
            <a:off x="396142" y="1644057"/>
            <a:ext cx="941341" cy="66464"/>
            <a:chOff x="211667" y="609600"/>
            <a:chExt cx="8734213" cy="73660"/>
          </a:xfrm>
        </p:grpSpPr>
        <p:cxnSp>
          <p:nvCxnSpPr>
            <p:cNvPr id="131" name="Прямая соединительная линия 130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Прямая соединительная линия 131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3" name="Соединительная линия уступом 132"/>
          <p:cNvCxnSpPr/>
          <p:nvPr/>
        </p:nvCxnSpPr>
        <p:spPr>
          <a:xfrm flipV="1">
            <a:off x="2909455" y="3087587"/>
            <a:ext cx="2066306" cy="51063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Freeform 7"/>
          <p:cNvSpPr/>
          <p:nvPr/>
        </p:nvSpPr>
        <p:spPr>
          <a:xfrm>
            <a:off x="1343307" y="2482431"/>
            <a:ext cx="685678" cy="38863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buNone/>
              <a:tabLst/>
            </a:pPr>
            <a:r>
              <a:rPr lang="ru-RU" sz="1900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62</a:t>
            </a:r>
            <a:r>
              <a:rPr lang="en-US" sz="1900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en-US" sz="1900" dirty="0">
              <a:solidFill>
                <a:schemeClr val="accent6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6" name="Freeform 7"/>
          <p:cNvSpPr/>
          <p:nvPr/>
        </p:nvSpPr>
        <p:spPr>
          <a:xfrm>
            <a:off x="1453877" y="4324720"/>
            <a:ext cx="685678" cy="38863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6800" rIns="90000" bIns="46800" anchor="t" anchorCtr="0" compatLnSpc="0">
            <a:spAutoFit/>
          </a:bodyPr>
          <a:lstStyle/>
          <a:p>
            <a:pPr algn="ctr" hangingPunct="0"/>
            <a:r>
              <a:rPr lang="ru-RU" sz="19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38</a:t>
            </a:r>
            <a:r>
              <a:rPr lang="en-US" sz="1900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%</a:t>
            </a:r>
            <a:endParaRPr lang="en-US" sz="19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39" name="Соединительная линия уступом 138"/>
          <p:cNvCxnSpPr/>
          <p:nvPr/>
        </p:nvCxnSpPr>
        <p:spPr>
          <a:xfrm flipV="1">
            <a:off x="1852555" y="4370122"/>
            <a:ext cx="3028207" cy="51063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Прямоугольник 143"/>
          <p:cNvSpPr/>
          <p:nvPr/>
        </p:nvSpPr>
        <p:spPr>
          <a:xfrm>
            <a:off x="871884" y="3314947"/>
            <a:ext cx="13452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zh-CN" sz="22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+mn-lt"/>
              </a:rPr>
              <a:t>256 151</a:t>
            </a:r>
          </a:p>
        </p:txBody>
      </p:sp>
      <p:sp>
        <p:nvSpPr>
          <p:cNvPr id="146" name="Номер слайда 22"/>
          <p:cNvSpPr txBox="1">
            <a:spLocks/>
          </p:cNvSpPr>
          <p:nvPr/>
        </p:nvSpPr>
        <p:spPr>
          <a:xfrm>
            <a:off x="6705600" y="6559567"/>
            <a:ext cx="2133600" cy="365124"/>
          </a:xfrm>
          <a:prstGeom prst="rect">
            <a:avLst/>
          </a:prstGeom>
        </p:spPr>
        <p:txBody>
          <a:bodyPr vert="horz" lIns="72562" tIns="36281" rIns="72562" bIns="36281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34BE65-D03A-4C7F-AA65-DDEDBE111AF8}" type="slidenum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80170" y="4966256"/>
            <a:ext cx="11377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2248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401 603</a:t>
            </a:r>
            <a:endParaRPr lang="ru-RU" sz="1100" dirty="0" smtClean="0">
              <a:solidFill>
                <a:schemeClr val="accent6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249391" y="4964277"/>
            <a:ext cx="11377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2248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ВСЕГО</a:t>
            </a:r>
            <a:endParaRPr lang="ru-RU" sz="1100" dirty="0" smtClean="0">
              <a:solidFill>
                <a:schemeClr val="accent6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633859" y="4940527"/>
            <a:ext cx="11377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2248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256 151</a:t>
            </a:r>
            <a:endParaRPr lang="ru-RU" sz="1100" dirty="0" smtClean="0">
              <a:solidFill>
                <a:schemeClr val="accent6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488100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 descr="C:\Users\urlapo.FINNKZ\Pictures\шарики - копия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6053470"/>
            <a:ext cx="9143999" cy="80453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0"/>
            <a:ext cx="8380040" cy="338548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</a:bodyPr>
          <a:lstStyle/>
          <a:p>
            <a:pPr lvl="0" algn="ctr" defTabSz="725622">
              <a:defRPr/>
            </a:pP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a typeface="Tahoma" pitchFamily="34" charset="0"/>
                <a:cs typeface="Tahoma" pitchFamily="34" charset="0"/>
              </a:rPr>
              <a:t>Характеристика налоговых расходов в разрезе категорий, тыс. руб.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838007" y="3847381"/>
            <a:ext cx="79375" cy="287337"/>
          </a:xfrm>
          <a:prstGeom prst="rect">
            <a:avLst/>
          </a:prstGeom>
        </p:spPr>
        <p:txBody>
          <a:bodyPr wrap="none" lIns="104175" tIns="52089" rIns="104175" bIns="52089" anchor="ctr"/>
          <a:lstStyle/>
          <a:p>
            <a:pPr algn="ctr" defTabSz="1041738">
              <a:defRPr/>
            </a:pPr>
            <a:endParaRPr lang="ru-RU" sz="3600" b="1" dirty="0">
              <a:solidFill>
                <a:schemeClr val="bg1"/>
              </a:solidFill>
              <a:latin typeface="Arial Narrow" panose="020B0606020202030204" pitchFamily="34" charset="0"/>
              <a:ea typeface="+mj-ea"/>
              <a:cs typeface="+mj-cs"/>
            </a:endParaRPr>
          </a:p>
        </p:txBody>
      </p:sp>
      <p:graphicFrame>
        <p:nvGraphicFramePr>
          <p:cNvPr id="59" name="Диаграмма 58"/>
          <p:cNvGraphicFramePr/>
          <p:nvPr/>
        </p:nvGraphicFramePr>
        <p:xfrm>
          <a:off x="567810" y="3218122"/>
          <a:ext cx="1739454" cy="2319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9" name="TextBox 1"/>
          <p:cNvSpPr txBox="1"/>
          <p:nvPr/>
        </p:nvSpPr>
        <p:spPr>
          <a:xfrm>
            <a:off x="654141" y="4721577"/>
            <a:ext cx="764274" cy="5040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+mn-ea"/>
                <a:sym typeface="+mn-lt"/>
              </a:rPr>
              <a:t>1 126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+mn-ea"/>
              <a:sym typeface="+mn-lt"/>
            </a:endParaRPr>
          </a:p>
        </p:txBody>
      </p:sp>
      <p:sp>
        <p:nvSpPr>
          <p:cNvPr id="19" name="TextBox 1"/>
          <p:cNvSpPr txBox="1"/>
          <p:nvPr/>
        </p:nvSpPr>
        <p:spPr>
          <a:xfrm>
            <a:off x="1401350" y="4748869"/>
            <a:ext cx="835932" cy="57606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defTabSz="725622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+mn-ea"/>
                <a:sym typeface="+mn-lt"/>
              </a:rPr>
              <a:t>1 235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35964" y="3285902"/>
            <a:ext cx="864563" cy="289793"/>
          </a:xfrm>
          <a:prstGeom prst="rect">
            <a:avLst/>
          </a:prstGeom>
        </p:spPr>
        <p:txBody>
          <a:bodyPr wrap="none" lIns="104175" tIns="52089" rIns="104175" bIns="52089" anchor="ctr"/>
          <a:lstStyle/>
          <a:p>
            <a:pPr algn="r" defTabSz="725622">
              <a:defRPr/>
            </a:pPr>
            <a:r>
              <a:rPr lang="ru-RU" altLang="zh-CN" sz="1600" b="1" dirty="0" smtClean="0">
                <a:solidFill>
                  <a:srgbClr val="993300"/>
                </a:solidFill>
                <a:cs typeface="+mn-ea"/>
                <a:sym typeface="+mn-lt"/>
              </a:rPr>
              <a:t>+109</a:t>
            </a:r>
            <a:endParaRPr lang="ru-RU" altLang="zh-CN" sz="1600" b="1" dirty="0">
              <a:solidFill>
                <a:srgbClr val="993300"/>
              </a:solidFill>
              <a:cs typeface="+mn-ea"/>
              <a:sym typeface="+mn-lt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760259" y="6473043"/>
            <a:ext cx="6629400" cy="288718"/>
          </a:xfrm>
          <a:prstGeom prst="rect">
            <a:avLst/>
          </a:prstGeom>
        </p:spPr>
        <p:txBody>
          <a:bodyPr wrap="square" lIns="72567" tIns="36283" rIns="72567" bIns="36283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налоговые расходы</a:t>
            </a:r>
          </a:p>
        </p:txBody>
      </p:sp>
      <p:sp>
        <p:nvSpPr>
          <p:cNvPr id="66" name="Равнобедренный треугольник 65"/>
          <p:cNvSpPr/>
          <p:nvPr/>
        </p:nvSpPr>
        <p:spPr>
          <a:xfrm>
            <a:off x="1128156" y="3501349"/>
            <a:ext cx="237506" cy="263131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C5613FF8-EB35-41FA-96AC-10739D9A4DB4}"/>
              </a:ext>
            </a:extLst>
          </p:cNvPr>
          <p:cNvSpPr txBox="1"/>
          <p:nvPr/>
        </p:nvSpPr>
        <p:spPr>
          <a:xfrm>
            <a:off x="372139" y="5317695"/>
            <a:ext cx="2062716" cy="824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622">
              <a:lnSpc>
                <a:spcPct val="120000"/>
              </a:lnSpc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Arial" panose="020B0604020202020204" pitchFamily="34" charset="0"/>
              </a:rPr>
              <a:t>2022г        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Arial" panose="020B0604020202020204" pitchFamily="34" charset="0"/>
              </a:rPr>
              <a:t>20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Arial" panose="020B0604020202020204" pitchFamily="34" charset="0"/>
              </a:rPr>
              <a:t>23г</a:t>
            </a:r>
          </a:p>
          <a:p>
            <a:pPr algn="ctr" defTabSz="725622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Arial" panose="020B0604020202020204" pitchFamily="34" charset="0"/>
              </a:rPr>
              <a:t>Социальные  расходы</a:t>
            </a:r>
            <a:endParaRPr lang="en-GB" sz="1400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Arial" panose="020B0604020202020204" pitchFamily="34" charset="0"/>
            </a:endParaRPr>
          </a:p>
          <a:p>
            <a:pPr algn="r" defTabSz="725622">
              <a:lnSpc>
                <a:spcPct val="120000"/>
              </a:lnSpc>
            </a:pPr>
            <a:endParaRPr lang="en-GB" sz="1400" b="1" dirty="0">
              <a:solidFill>
                <a:schemeClr val="accent5">
                  <a:lumMod val="50000"/>
                </a:schemeClr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Группа 100"/>
          <p:cNvGrpSpPr/>
          <p:nvPr/>
        </p:nvGrpSpPr>
        <p:grpSpPr>
          <a:xfrm>
            <a:off x="302635" y="474353"/>
            <a:ext cx="8734213" cy="98213"/>
            <a:chOff x="211667" y="609600"/>
            <a:chExt cx="8734213" cy="73660"/>
          </a:xfrm>
        </p:grpSpPr>
        <p:cxnSp>
          <p:nvCxnSpPr>
            <p:cNvPr id="49" name="Прямая соединительная линия 48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Номер слайда 42"/>
          <p:cNvSpPr>
            <a:spLocks noGrp="1"/>
          </p:cNvSpPr>
          <p:nvPr>
            <p:ph type="sldNum" sz="quarter" idx="12"/>
          </p:nvPr>
        </p:nvSpPr>
        <p:spPr>
          <a:xfrm>
            <a:off x="7010400" y="6492877"/>
            <a:ext cx="2133600" cy="365124"/>
          </a:xfrm>
        </p:spPr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42" name="Picture 2" descr="http://qrcoder.ru/code/?http%3A%2F%2Fwww.finnkz.ru%2Fweb%2Flegislation%2Ftax_expenses.aspx&amp;4&amp;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92872" y="1"/>
            <a:ext cx="1351128" cy="1365663"/>
          </a:xfrm>
          <a:prstGeom prst="rect">
            <a:avLst/>
          </a:prstGeom>
          <a:noFill/>
        </p:spPr>
      </p:pic>
      <p:graphicFrame>
        <p:nvGraphicFramePr>
          <p:cNvPr id="51" name="Диаграмма 50"/>
          <p:cNvGraphicFramePr/>
          <p:nvPr/>
        </p:nvGraphicFramePr>
        <p:xfrm>
          <a:off x="3221669" y="2112337"/>
          <a:ext cx="1796903" cy="3447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2" name="TextBox 1"/>
          <p:cNvSpPr txBox="1"/>
          <p:nvPr/>
        </p:nvSpPr>
        <p:spPr>
          <a:xfrm>
            <a:off x="3327996" y="4747951"/>
            <a:ext cx="834149" cy="5040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+mn-ea"/>
                <a:sym typeface="+mn-lt"/>
              </a:rPr>
              <a:t>2 018</a:t>
            </a: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+mn-ea"/>
              <a:sym typeface="+mn-lt"/>
            </a:endParaRPr>
          </a:p>
        </p:txBody>
      </p:sp>
      <p:sp>
        <p:nvSpPr>
          <p:cNvPr id="53" name="TextBox 1"/>
          <p:cNvSpPr txBox="1"/>
          <p:nvPr/>
        </p:nvSpPr>
        <p:spPr>
          <a:xfrm>
            <a:off x="4173488" y="4757046"/>
            <a:ext cx="728122" cy="57606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defTabSz="725622"/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+mn-ea"/>
                <a:sym typeface="+mn-lt"/>
              </a:rPr>
              <a:t>6 238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102853" y="1983634"/>
            <a:ext cx="819664" cy="395852"/>
          </a:xfrm>
          <a:prstGeom prst="rect">
            <a:avLst/>
          </a:prstGeom>
        </p:spPr>
        <p:txBody>
          <a:bodyPr wrap="none" lIns="104175" tIns="52089" rIns="104175" bIns="52089" anchor="ctr"/>
          <a:lstStyle/>
          <a:p>
            <a:pPr algn="r" defTabSz="725622">
              <a:defRPr/>
            </a:pPr>
            <a:r>
              <a:rPr lang="ru-RU" altLang="zh-CN" sz="1600" b="1" dirty="0" smtClean="0">
                <a:solidFill>
                  <a:srgbClr val="993300"/>
                </a:solidFill>
                <a:cs typeface="+mn-ea"/>
                <a:sym typeface="+mn-lt"/>
              </a:rPr>
              <a:t>+4 220</a:t>
            </a:r>
            <a:endParaRPr lang="ru-RU" altLang="zh-CN" sz="1600" b="1" dirty="0">
              <a:solidFill>
                <a:srgbClr val="993300"/>
              </a:solidFill>
              <a:cs typeface="+mn-ea"/>
              <a:sym typeface="+mn-lt"/>
            </a:endParaRPr>
          </a:p>
        </p:txBody>
      </p:sp>
      <p:sp>
        <p:nvSpPr>
          <p:cNvPr id="55" name="Равнобедренный треугольник 54"/>
          <p:cNvSpPr/>
          <p:nvPr/>
        </p:nvSpPr>
        <p:spPr>
          <a:xfrm>
            <a:off x="3776354" y="3430774"/>
            <a:ext cx="294527" cy="286204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C5613FF8-EB35-41FA-96AC-10739D9A4DB4}"/>
              </a:ext>
            </a:extLst>
          </p:cNvPr>
          <p:cNvSpPr txBox="1"/>
          <p:nvPr/>
        </p:nvSpPr>
        <p:spPr>
          <a:xfrm>
            <a:off x="2743201" y="5356050"/>
            <a:ext cx="2626242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622">
              <a:lnSpc>
                <a:spcPct val="120000"/>
              </a:lnSpc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Arial" panose="020B0604020202020204" pitchFamily="34" charset="0"/>
              </a:rPr>
              <a:t>2022г        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Arial" panose="020B0604020202020204" pitchFamily="34" charset="0"/>
              </a:rPr>
              <a:t>20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Arial" panose="020B0604020202020204" pitchFamily="34" charset="0"/>
              </a:rPr>
              <a:t>23г</a:t>
            </a:r>
          </a:p>
          <a:p>
            <a:pPr algn="ctr" defTabSz="725622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Arial" panose="020B0604020202020204" pitchFamily="34" charset="0"/>
              </a:rPr>
              <a:t>Стимулирующие  расходы</a:t>
            </a:r>
            <a:endParaRPr lang="en-GB" sz="2400" b="1" dirty="0">
              <a:solidFill>
                <a:schemeClr val="accent5">
                  <a:lumMod val="50000"/>
                </a:schemeClr>
              </a:solidFill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57" name="Диаграмма 56"/>
          <p:cNvGraphicFramePr/>
          <p:nvPr/>
        </p:nvGraphicFramePr>
        <p:xfrm>
          <a:off x="6214548" y="581250"/>
          <a:ext cx="1940626" cy="4933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8" name="TextBox 1"/>
          <p:cNvSpPr txBox="1"/>
          <p:nvPr/>
        </p:nvSpPr>
        <p:spPr>
          <a:xfrm>
            <a:off x="6294478" y="4710008"/>
            <a:ext cx="887851" cy="504056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+mn-ea"/>
                <a:sym typeface="+mn-lt"/>
              </a:rPr>
              <a:t>300 481</a:t>
            </a:r>
            <a:endParaRPr lang="ru-RU" sz="1600" b="1" dirty="0">
              <a:solidFill>
                <a:schemeClr val="bg1"/>
              </a:solidFill>
              <a:latin typeface="Arial" pitchFamily="34" charset="0"/>
              <a:cs typeface="+mn-ea"/>
              <a:sym typeface="+mn-lt"/>
            </a:endParaRPr>
          </a:p>
        </p:txBody>
      </p:sp>
      <p:sp>
        <p:nvSpPr>
          <p:cNvPr id="60" name="TextBox 1"/>
          <p:cNvSpPr txBox="1"/>
          <p:nvPr/>
        </p:nvSpPr>
        <p:spPr>
          <a:xfrm>
            <a:off x="7143836" y="4721773"/>
            <a:ext cx="914400" cy="576064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defTabSz="725622"/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  <a:cs typeface="+mn-ea"/>
                <a:sym typeface="+mn-lt"/>
              </a:rPr>
              <a:t>152 067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7197248" y="2094074"/>
            <a:ext cx="936104" cy="352239"/>
          </a:xfrm>
          <a:prstGeom prst="rect">
            <a:avLst/>
          </a:prstGeom>
        </p:spPr>
        <p:txBody>
          <a:bodyPr wrap="none" lIns="104175" tIns="52089" rIns="104175" bIns="52089" anchor="ctr"/>
          <a:lstStyle/>
          <a:p>
            <a:pPr algn="r" defTabSz="725622">
              <a:defRPr/>
            </a:pPr>
            <a:r>
              <a:rPr lang="ru-RU" altLang="zh-CN" b="1" dirty="0" smtClean="0">
                <a:solidFill>
                  <a:srgbClr val="993300"/>
                </a:solidFill>
                <a:cs typeface="+mn-ea"/>
                <a:sym typeface="+mn-lt"/>
              </a:rPr>
              <a:t>-</a:t>
            </a:r>
            <a:r>
              <a:rPr lang="ru-RU" altLang="zh-CN" sz="1600" b="1" dirty="0" smtClean="0">
                <a:solidFill>
                  <a:srgbClr val="993300"/>
                </a:solidFill>
                <a:cs typeface="+mn-ea"/>
                <a:sym typeface="+mn-lt"/>
              </a:rPr>
              <a:t>148 414</a:t>
            </a:r>
            <a:endParaRPr lang="ru-RU" altLang="zh-CN" sz="1600" b="1" dirty="0">
              <a:solidFill>
                <a:srgbClr val="993300"/>
              </a:solidFill>
              <a:cs typeface="+mn-ea"/>
              <a:sym typeface="+mn-lt"/>
            </a:endParaRPr>
          </a:p>
        </p:txBody>
      </p:sp>
      <p:sp>
        <p:nvSpPr>
          <p:cNvPr id="62" name="Равнобедренный треугольник 61"/>
          <p:cNvSpPr/>
          <p:nvPr/>
        </p:nvSpPr>
        <p:spPr>
          <a:xfrm flipV="1">
            <a:off x="7404125" y="2493819"/>
            <a:ext cx="302960" cy="301513"/>
          </a:xfrm>
          <a:prstGeom prst="triangle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C5613FF8-EB35-41FA-96AC-10739D9A4DB4}"/>
              </a:ext>
            </a:extLst>
          </p:cNvPr>
          <p:cNvSpPr txBox="1"/>
          <p:nvPr/>
        </p:nvSpPr>
        <p:spPr>
          <a:xfrm>
            <a:off x="5939784" y="5330247"/>
            <a:ext cx="2598160" cy="56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725622">
              <a:lnSpc>
                <a:spcPct val="120000"/>
              </a:lnSpc>
            </a:pP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Arial" panose="020B0604020202020204" pitchFamily="34" charset="0"/>
              </a:rPr>
              <a:t>2022г        </a:t>
            </a:r>
            <a:r>
              <a:rPr lang="en-US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Arial" panose="020B0604020202020204" pitchFamily="34" charset="0"/>
              </a:rPr>
              <a:t>20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cs typeface="+mn-ea"/>
                <a:sym typeface="Arial" panose="020B0604020202020204" pitchFamily="34" charset="0"/>
              </a:rPr>
              <a:t>23г</a:t>
            </a:r>
          </a:p>
          <a:p>
            <a:pPr algn="ctr" defTabSz="725622"/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Arial" panose="020B0604020202020204" pitchFamily="34" charset="0"/>
              </a:rPr>
              <a:t>Технические расходы</a:t>
            </a:r>
            <a:endParaRPr lang="en-GB" sz="1400" b="1" dirty="0">
              <a:solidFill>
                <a:schemeClr val="accent5">
                  <a:lumMod val="50000"/>
                </a:schemeClr>
              </a:solidFill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67" name="Диаграмма 66"/>
          <p:cNvGraphicFramePr/>
          <p:nvPr/>
        </p:nvGraphicFramePr>
        <p:xfrm>
          <a:off x="244549" y="723016"/>
          <a:ext cx="2498652" cy="2225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3" name="Прямоугольник 72"/>
          <p:cNvSpPr/>
          <p:nvPr/>
        </p:nvSpPr>
        <p:spPr>
          <a:xfrm>
            <a:off x="243305" y="5625134"/>
            <a:ext cx="180754" cy="18429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2712361" y="5660514"/>
            <a:ext cx="180754" cy="18429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6110176" y="5644159"/>
            <a:ext cx="180754" cy="184297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833204" y="2093640"/>
            <a:ext cx="1304354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544216">
              <a:lnSpc>
                <a:spcPct val="90000"/>
              </a:lnSpc>
              <a:defRPr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159 540</a:t>
            </a:r>
          </a:p>
        </p:txBody>
      </p:sp>
    </p:spTree>
    <p:extLst>
      <p:ext uri="{BB962C8B-B14F-4D97-AF65-F5344CB8AC3E}">
        <p14:creationId xmlns:p14="http://schemas.microsoft.com/office/powerpoint/2010/main" xmlns="" val="3885500014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56" grpId="0"/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0"/>
          <p:cNvGrpSpPr/>
          <p:nvPr/>
        </p:nvGrpSpPr>
        <p:grpSpPr>
          <a:xfrm>
            <a:off x="409788" y="633529"/>
            <a:ext cx="8734213" cy="98213"/>
            <a:chOff x="211667" y="609600"/>
            <a:chExt cx="8734213" cy="73660"/>
          </a:xfrm>
        </p:grpSpPr>
        <p:cxnSp>
          <p:nvCxnSpPr>
            <p:cNvPr id="34" name="Прямая соединительная линия 33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34BE65-D03A-4C7F-AA65-DDEDBE111AF8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82773" y="97464"/>
            <a:ext cx="694909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a typeface="Tahoma" pitchFamily="34" charset="0"/>
                <a:cs typeface="Tahoma" pitchFamily="34" charset="0"/>
              </a:rPr>
              <a:t>Налоговые расходы по муниципальным программам и </a:t>
            </a:r>
          </a:p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ea typeface="Tahoma" pitchFamily="34" charset="0"/>
                <a:cs typeface="Tahoma" pitchFamily="34" charset="0"/>
              </a:rPr>
              <a:t>стратегии социально-экономического развития, тыс. руб.</a:t>
            </a:r>
          </a:p>
        </p:txBody>
      </p:sp>
      <p:pic>
        <p:nvPicPr>
          <p:cNvPr id="27" name="Picture 2" descr="C:\Users\urlapo.FINNKZ\Pictures\шарики - копия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" y="5932229"/>
            <a:ext cx="9143999" cy="925773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4900936" y="6447634"/>
            <a:ext cx="18310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налоговые расходы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5" name="Picture 2" descr="http://qrcoder.ru/code/?http%3A%2F%2Fwww.finnkz.ru%2Fweb%2Flegislation%2Ftax_expenses.aspx&amp;4&amp;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92872" y="2"/>
            <a:ext cx="1351128" cy="1413164"/>
          </a:xfrm>
          <a:prstGeom prst="rect">
            <a:avLst/>
          </a:prstGeom>
          <a:noFill/>
        </p:spPr>
      </p:pic>
      <p:graphicFrame>
        <p:nvGraphicFramePr>
          <p:cNvPr id="127" name="Chart 3"/>
          <p:cNvGraphicFramePr/>
          <p:nvPr>
            <p:extLst>
              <p:ext uri="{D42A27DB-BD31-4B8C-83A1-F6EECF244321}">
                <p14:modId xmlns="" xmlns:p14="http://schemas.microsoft.com/office/powerpoint/2010/main" val="1739437380"/>
              </p:ext>
            </p:extLst>
          </p:nvPr>
        </p:nvGraphicFramePr>
        <p:xfrm>
          <a:off x="0" y="2090058"/>
          <a:ext cx="2933205" cy="3141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8" name="Таблица 127"/>
          <p:cNvGraphicFramePr>
            <a:graphicFrameLocks noGrp="1"/>
          </p:cNvGraphicFramePr>
          <p:nvPr/>
        </p:nvGraphicFramePr>
        <p:xfrm>
          <a:off x="3040084" y="928048"/>
          <a:ext cx="5880634" cy="479414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13508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313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3503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3738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956039"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5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МП</a:t>
                      </a:r>
                    </a:p>
                  </a:txBody>
                  <a:tcPr marT="60960" marB="6096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100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102248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3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2022 </a:t>
                      </a:r>
                      <a:r>
                        <a:rPr lang="ru-RU" sz="16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год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2023 </a:t>
                      </a:r>
                      <a:r>
                        <a:rPr lang="ru-RU" sz="1600" b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год</a:t>
                      </a:r>
                      <a:endParaRPr lang="ru-RU" sz="1600" b="0" kern="12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50240">
                <a:tc>
                  <a:txBody>
                    <a:bodyPr/>
                    <a:lstStyle/>
                    <a:p>
                      <a:pPr marL="0" marR="0" indent="0" algn="l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Развитие социальной защиты населения </a:t>
                      </a:r>
                      <a:endParaRPr lang="ru-RU" sz="17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100" kern="1200" dirty="0" smtClean="0">
                        <a:solidFill>
                          <a:schemeClr val="tx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1 126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1 235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88635">
                <a:tc>
                  <a:txBody>
                    <a:bodyPr/>
                    <a:lstStyle/>
                    <a:p>
                      <a:pPr marL="0" marR="0" indent="0" algn="l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Комплексное благоустройство </a:t>
                      </a:r>
                      <a:endParaRPr lang="ru-RU" sz="17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100" kern="120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725622" rtl="0" eaLnBrk="1" latinLnBrk="0" hangingPunct="1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114 168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5622" rtl="0" eaLnBrk="1" latinLnBrk="0" hangingPunct="1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16 206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86713">
                <a:tc>
                  <a:txBody>
                    <a:bodyPr/>
                    <a:lstStyle/>
                    <a:p>
                      <a:pPr marL="0" marR="0" indent="0" algn="l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Реализация молодежной политики, Развитие:</a:t>
                      </a:r>
                      <a:r>
                        <a:rPr lang="ru-RU" sz="170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ru-RU" sz="17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физической культуры и спорта; системы образования;</a:t>
                      </a:r>
                      <a:r>
                        <a:rPr lang="ru-RU" sz="1700" kern="120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с</a:t>
                      </a:r>
                      <a:r>
                        <a:rPr lang="ru-RU" sz="17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оциальной защиты; культуры </a:t>
                      </a: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100" kern="120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725622" rtl="0" eaLnBrk="1" latinLnBrk="0" hangingPunct="1"/>
                      <a:r>
                        <a:rPr lang="ru-RU" sz="20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186 313</a:t>
                      </a:r>
                      <a:endParaRPr lang="ru-RU" sz="200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5622" rtl="0" eaLnBrk="1" latinLnBrk="0" hangingPunct="1"/>
                      <a:r>
                        <a:rPr lang="ru-RU" sz="20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135 861</a:t>
                      </a:r>
                      <a:endParaRPr lang="ru-RU" sz="2000" kern="120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12519">
                <a:tc>
                  <a:txBody>
                    <a:bodyPr/>
                    <a:lstStyle/>
                    <a:p>
                      <a:pPr marL="0" marR="0" indent="0" algn="l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kern="12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Стратегия социально-экономического развития </a:t>
                      </a:r>
                      <a:endParaRPr lang="ru-RU" sz="1700" b="1" kern="120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81144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100" kern="120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T="60960" marB="6096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725622" rtl="0" eaLnBrk="1" latinLnBrk="0" hangingPunct="1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2 018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725622" rtl="0" eaLnBrk="1" latinLnBrk="0" hangingPunct="1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6 238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9" name="Прямоугольник 128"/>
          <p:cNvSpPr/>
          <p:nvPr/>
        </p:nvSpPr>
        <p:spPr>
          <a:xfrm>
            <a:off x="344351" y="1126519"/>
            <a:ext cx="116410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900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2023 год</a:t>
            </a:r>
          </a:p>
        </p:txBody>
      </p:sp>
      <p:grpSp>
        <p:nvGrpSpPr>
          <p:cNvPr id="3" name="Группа 100"/>
          <p:cNvGrpSpPr/>
          <p:nvPr/>
        </p:nvGrpSpPr>
        <p:grpSpPr>
          <a:xfrm>
            <a:off x="396142" y="1644057"/>
            <a:ext cx="941341" cy="66464"/>
            <a:chOff x="211667" y="609600"/>
            <a:chExt cx="8734213" cy="73660"/>
          </a:xfrm>
        </p:grpSpPr>
        <p:cxnSp>
          <p:nvCxnSpPr>
            <p:cNvPr id="131" name="Прямая соединительная линия 130"/>
            <p:cNvCxnSpPr/>
            <p:nvPr/>
          </p:nvCxnSpPr>
          <p:spPr>
            <a:xfrm flipH="1">
              <a:off x="215900" y="678180"/>
              <a:ext cx="8729980" cy="5080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Прямая соединительная линия 131"/>
            <p:cNvCxnSpPr/>
            <p:nvPr/>
          </p:nvCxnSpPr>
          <p:spPr>
            <a:xfrm flipH="1">
              <a:off x="211667" y="609600"/>
              <a:ext cx="8711353" cy="3387"/>
            </a:xfrm>
            <a:prstGeom prst="line">
              <a:avLst/>
            </a:prstGeom>
            <a:ln w="6350">
              <a:solidFill>
                <a:schemeClr val="accent2">
                  <a:lumMod val="7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4" name="Прямоугольник 143"/>
          <p:cNvSpPr/>
          <p:nvPr/>
        </p:nvSpPr>
        <p:spPr>
          <a:xfrm>
            <a:off x="999022" y="3446126"/>
            <a:ext cx="1154482" cy="3831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44216">
              <a:lnSpc>
                <a:spcPct val="90000"/>
              </a:lnSpc>
              <a:defRPr/>
            </a:pPr>
            <a:r>
              <a:rPr lang="ru-RU" altLang="zh-CN" sz="21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+mn-lt"/>
              </a:rPr>
              <a:t>159 540</a:t>
            </a:r>
          </a:p>
        </p:txBody>
      </p:sp>
      <p:sp>
        <p:nvSpPr>
          <p:cNvPr id="22" name="Номер слайда 22"/>
          <p:cNvSpPr txBox="1">
            <a:spLocks/>
          </p:cNvSpPr>
          <p:nvPr/>
        </p:nvSpPr>
        <p:spPr>
          <a:xfrm>
            <a:off x="7010400" y="6492877"/>
            <a:ext cx="2133600" cy="365124"/>
          </a:xfrm>
          <a:prstGeom prst="rect">
            <a:avLst/>
          </a:prstGeom>
        </p:spPr>
        <p:txBody>
          <a:bodyPr vert="horz" lIns="72562" tIns="36281" rIns="72562" bIns="36281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034BE65-D03A-4C7F-AA65-DDEDBE111AF8}" type="slidenum"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488100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кспер1">
      <a:dk1>
        <a:srgbClr val="233BB3"/>
      </a:dk1>
      <a:lt1>
        <a:srgbClr val="FFFFFF"/>
      </a:lt1>
      <a:dk2>
        <a:srgbClr val="2F4991"/>
      </a:dk2>
      <a:lt2>
        <a:srgbClr val="2F4991"/>
      </a:lt2>
      <a:accent1>
        <a:srgbClr val="BFBFBF"/>
      </a:accent1>
      <a:accent2>
        <a:srgbClr val="3F9793"/>
      </a:accent2>
      <a:accent3>
        <a:srgbClr val="DDC6B5"/>
      </a:accent3>
      <a:accent4>
        <a:srgbClr val="A7724B"/>
      </a:accent4>
      <a:accent5>
        <a:srgbClr val="7F7F7F"/>
      </a:accent5>
      <a:accent6>
        <a:srgbClr val="3F3F3F"/>
      </a:accent6>
      <a:hlink>
        <a:srgbClr val="3F3F3F"/>
      </a:hlink>
      <a:folHlink>
        <a:srgbClr val="FFFFF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129934</TotalTime>
  <Words>396</Words>
  <Application>Microsoft Office PowerPoint</Application>
  <PresentationFormat>Экран (4:3)</PresentationFormat>
  <Paragraphs>109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Finnkz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Увеличение расходов</dc:title>
  <dc:creator>Customer</dc:creator>
  <cp:lastModifiedBy>les</cp:lastModifiedBy>
  <cp:revision>7612</cp:revision>
  <dcterms:created xsi:type="dcterms:W3CDTF">2010-11-19T03:12:29Z</dcterms:created>
  <dcterms:modified xsi:type="dcterms:W3CDTF">2025-05-26T07:37:28Z</dcterms:modified>
</cp:coreProperties>
</file>