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250" y="-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BA981-EA72-4F34-9989-BD4B05378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761DC3-5694-498C-B7B1-1F58B6949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D4C492-191A-4F1C-8A27-AC6C8078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CDF45C-F939-4D2E-B497-BA59288D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5321D7-DB41-4725-85A0-4CAD5D3C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7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E36FB-A232-4DEE-878A-CE87B5E2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5B4681-FF0E-406E-A1A6-CD1F9FB35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321488-2E2B-4272-A9F0-C903ED101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E05E09-E036-4B62-BCF0-0614FD01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50141C-BFB5-4065-8814-0A3C9EEE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29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EDA24E-C64D-466B-B941-1D31B7F69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5C6EDB-C4CB-4B70-AA9E-8DCD0A4CD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A878E1-5676-4E71-9ECA-26421B94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A49305-E4F6-4C89-9F24-656289E3C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A4075-0D83-4637-A254-6D5220B9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254FAB-0EE0-4614-B002-DC6B9EFF6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03D603-9974-4C18-BAB1-F5FA9C58C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191770-10C4-4A55-839D-EDF5F723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9D3FAE-0449-421E-B1D6-E06A5850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7F1690-7856-48B0-84F2-29C6013D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0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4AEA9-ECA0-4836-8835-FECD196F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B62190-D562-4B3A-88F0-C132BAE77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208751-D959-4321-BE15-C2DBA614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09529-BCA6-42A4-BF4B-AFDBAC91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47BA09-F891-4200-857E-DA769838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E30B7-F4E7-4FE7-B55D-8FDA9934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68373-2607-4703-949E-B6ACFC7B6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15AAC2-3D7E-4F9B-BF45-D8B0CFD6D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A2030A-DF24-4E3C-9469-924E5145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926F46-DFD6-41BB-8FBF-A658764D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51AD6E-9586-482A-8CBD-F09D6B8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02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1B69F-4D5E-4C4A-80A9-289A7C40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8D0611-0BD6-44E4-8C26-F91A994C8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785D74-0272-45AD-9471-2F28DCCFD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DB5CC6-9425-42B6-BB91-BBB55978A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9BFABE-EFF2-4376-93BE-F9E11599B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AB44F6-73DD-4389-AECE-4D32ED1A9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C0EE58-B268-4D91-814C-FFA6AC45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2F867B-B83A-484C-8637-AFCFBF90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4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D7BD5-9BA5-4CF6-B729-30138AE76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053F-1A12-4163-85AA-9A5159C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D92AC-6301-4585-ABD7-81215503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192C71-9E62-4B7B-A52B-B16C0A79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4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8E4349-9680-479F-8913-049540BB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6D5934-13BF-41A1-982E-CAA46346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0DC37D-A46A-44B9-B5FC-3FEFA4D9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7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57A83-131A-4558-B64B-45836897E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A4D4AB-AF37-42D7-9B2A-89EA8D8A7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9B65CA-99D0-4195-8520-3D83EAED8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265D46-B30D-4213-B482-2DE75808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364EAC-D399-4146-8317-0D4116C7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769FE9-68E3-4A6E-8A1F-37F17578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9B8F2-3F85-46EB-8F15-9796FD6A2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3373F3-6B36-471B-9F0D-015EFADB9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22824D-F887-41FB-BA6C-3F12C986C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8C6FA4-1C73-463D-A697-B31E48C75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0345CC-5456-4CC0-854B-4E875FA7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EFFA03-67FD-4F5B-9C66-A62FF8CC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9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03FED3-BEAA-4064-B998-AADD83D1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34F9E2-4D99-4385-B3EF-822FAE3AE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235D67-B706-448B-A868-B7485F962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F5E2-4EE9-45C3-B7D6-F1EAA199F079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CCBDDB-CCD5-4C2D-9F88-CFD53374F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49E7F9-76A2-44B1-B16C-A90062AB5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C86E3-5588-4402-BE22-D86E1C413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B2C8F6B-0441-41D1-80DA-EED71B6E1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90" y="38992"/>
            <a:ext cx="1342746" cy="837985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7A8B8F-1071-47EC-8F81-F6B48063D15C}"/>
              </a:ext>
            </a:extLst>
          </p:cNvPr>
          <p:cNvSpPr/>
          <p:nvPr/>
        </p:nvSpPr>
        <p:spPr>
          <a:xfrm>
            <a:off x="403145" y="832529"/>
            <a:ext cx="3920266" cy="5765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ИПОТЕКА С ГОСПОДДЕРЖКОЙ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ПОСТАНОВЛЕНИЕ ПРАВИТЕЛЬСТВА РОССИЙСКОЙ ФЕДЕРАЦИИ ОТ 28.03.2019 № 339  </a:t>
            </a:r>
          </a:p>
          <a:p>
            <a:pPr algn="r"/>
            <a:endParaRPr lang="en-US" sz="1300" dirty="0">
              <a:solidFill>
                <a:schemeClr val="tx1"/>
              </a:solidFill>
            </a:endParaRPr>
          </a:p>
          <a:p>
            <a:pPr algn="r"/>
            <a:r>
              <a:rPr lang="ru-RU" sz="1300" dirty="0">
                <a:solidFill>
                  <a:schemeClr val="tx1"/>
                </a:solidFill>
              </a:rPr>
              <a:t>С апреля 2019 года ставка в размере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6% годовых </a:t>
            </a:r>
            <a:r>
              <a:rPr lang="ru-RU" sz="1300" dirty="0">
                <a:solidFill>
                  <a:schemeClr val="tx1"/>
                </a:solidFill>
              </a:rPr>
              <a:t>действует в течение всего срока ипотеки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для семей с двумя и более детьми</a:t>
            </a:r>
            <a:r>
              <a:rPr lang="ru-RU" sz="1300" dirty="0">
                <a:solidFill>
                  <a:schemeClr val="tx1"/>
                </a:solidFill>
              </a:rPr>
              <a:t>, при условии, что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второй и последующий ребенок родился, начиная </a:t>
            </a:r>
          </a:p>
          <a:p>
            <a:pPr algn="r"/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с 1 января 2018 года и не позднее 31 декабря 2022 года.</a:t>
            </a:r>
          </a:p>
          <a:p>
            <a:pPr algn="r"/>
            <a:endParaRPr lang="ru-RU" sz="13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ЦЕЛИ КРЕДИТА</a:t>
            </a: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приобретения готового жилья/жилого помещения </a:t>
            </a:r>
            <a:r>
              <a:rPr lang="ru-RU" sz="1300" dirty="0">
                <a:solidFill>
                  <a:schemeClr val="tx1"/>
                </a:solidFill>
              </a:rPr>
              <a:t>с земельным участком на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первичном рынке </a:t>
            </a:r>
            <a:r>
              <a:rPr lang="ru-RU" sz="1300" dirty="0">
                <a:solidFill>
                  <a:schemeClr val="tx1"/>
                </a:solidFill>
              </a:rPr>
              <a:t>у юридического лица по </a:t>
            </a:r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договору купли-продажи или договору участия в долевом строительстве</a:t>
            </a:r>
            <a:r>
              <a:rPr lang="ru-RU" sz="1300" dirty="0">
                <a:solidFill>
                  <a:schemeClr val="tx1"/>
                </a:solidFill>
              </a:rPr>
              <a:t>; 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schemeClr val="tx1"/>
                </a:solidFill>
              </a:rPr>
              <a:t>на погашение ранее выданных кредитов (независимо от даты выдачи) на цели, указанные выше. В этом случае заключается дополнительное соглашение о рефинансировании, без оформления нового договора.</a:t>
            </a:r>
          </a:p>
          <a:p>
            <a:pPr algn="r"/>
            <a:r>
              <a:rPr lang="ru-RU" sz="1300" dirty="0">
                <a:solidFill>
                  <a:schemeClr val="tx1"/>
                </a:solidFill>
              </a:rPr>
              <a:t>Получить такой кредит можно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ru-RU" sz="1300" dirty="0">
                <a:solidFill>
                  <a:schemeClr val="tx1"/>
                </a:solidFill>
              </a:rPr>
              <a:t>как в банках, работающих по программе с господдержкой, так и в АИЖК Кемеровской области. </a:t>
            </a:r>
          </a:p>
          <a:p>
            <a:pPr algn="r"/>
            <a:r>
              <a:rPr lang="ru-RU" sz="1300" b="1" dirty="0">
                <a:solidFill>
                  <a:srgbClr val="C00000"/>
                </a:solidFill>
              </a:rPr>
              <a:t>На вторичное жилье данная программа не распространяется</a:t>
            </a:r>
            <a:r>
              <a:rPr lang="ru-RU" sz="1200" b="1" dirty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1CC15F47-9375-451D-AA76-03CDE07678EA}"/>
              </a:ext>
            </a:extLst>
          </p:cNvPr>
          <p:cNvSpPr/>
          <p:nvPr/>
        </p:nvSpPr>
        <p:spPr>
          <a:xfrm>
            <a:off x="40281" y="2695150"/>
            <a:ext cx="1378651" cy="107406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СЕМЕЙНАЯ ИПОТЕКА </a:t>
            </a:r>
          </a:p>
          <a:p>
            <a:pPr algn="ctr"/>
            <a:r>
              <a:rPr lang="ru-RU" sz="1100" b="1" dirty="0"/>
              <a:t>6 % ГОДОВЫХ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6601045-F34B-472E-8650-A169892D988D}"/>
              </a:ext>
            </a:extLst>
          </p:cNvPr>
          <p:cNvSpPr/>
          <p:nvPr/>
        </p:nvSpPr>
        <p:spPr>
          <a:xfrm>
            <a:off x="2507963" y="53243"/>
            <a:ext cx="7477125" cy="648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ЧТО НУЖНО ЗНАТЬ ПРО ГОСУДАРСТВЕННУЮ ПОДДЕРЖКУ СЕМЕЙ С ДЕТЬМИ ДЛЯ УЛУЧШЕНИЯ ЖИЛИЩНЫХ УСЛОВИЙ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BC90177-580C-4262-879E-5A45341A8FDF}"/>
              </a:ext>
            </a:extLst>
          </p:cNvPr>
          <p:cNvSpPr/>
          <p:nvPr/>
        </p:nvSpPr>
        <p:spPr>
          <a:xfrm>
            <a:off x="8717720" y="840768"/>
            <a:ext cx="3393181" cy="563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450 ТЫС. РУБЛЕЙ МНОГОДЕТНЫМ РОДИТЕЛЯМ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ФЕДЕРАЛЬНЫЙ ЗАКОН ОТ 03.07.2019 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№ 157-ФЗ</a:t>
            </a:r>
          </a:p>
          <a:p>
            <a:pPr algn="r"/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</a:rPr>
              <a:t>Постановление Правительства РФ от 07.09.2019 № 1170 </a:t>
            </a:r>
          </a:p>
          <a:p>
            <a:pPr algn="r"/>
            <a:r>
              <a:rPr lang="ru-RU" sz="1100" dirty="0">
                <a:solidFill>
                  <a:schemeClr val="tx1"/>
                </a:solidFill>
              </a:rPr>
              <a:t>С 25 сентября 2019 года мать или отец, у которых </a:t>
            </a: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с 1 января 2019 года по 31 декабря 2022 года родятся третий и последующие дети </a:t>
            </a:r>
            <a:r>
              <a:rPr lang="ru-RU" sz="1100" dirty="0">
                <a:solidFill>
                  <a:schemeClr val="tx1"/>
                </a:solidFill>
              </a:rPr>
              <a:t>и, которые являются заемщиками по ипотечному кредиту, имеют право на меру государственной поддержки в виде получения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450 тыс. руб</a:t>
            </a:r>
            <a:r>
              <a:rPr lang="ru-RU" sz="1100" dirty="0">
                <a:solidFill>
                  <a:schemeClr val="tx1"/>
                </a:solidFill>
              </a:rPr>
              <a:t>. из федерального бюджета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в счет погашения ипотечного кредита</a:t>
            </a:r>
            <a:r>
              <a:rPr lang="ru-RU" sz="1100" dirty="0">
                <a:solidFill>
                  <a:schemeClr val="tx1"/>
                </a:solidFill>
              </a:rPr>
              <a:t>.</a:t>
            </a:r>
          </a:p>
          <a:p>
            <a:pPr algn="r">
              <a:buClr>
                <a:schemeClr val="accent6"/>
              </a:buClr>
            </a:pPr>
            <a:r>
              <a:rPr lang="ru-RU" sz="1100" dirty="0">
                <a:solidFill>
                  <a:srgbClr val="2F444E"/>
                </a:solidFill>
                <a:cs typeface="Tahoma" pitchFamily="34" charset="0"/>
              </a:rPr>
              <a:t>Средства предоставляются </a:t>
            </a:r>
            <a:r>
              <a:rPr lang="ru-RU" sz="1100" b="1" dirty="0">
                <a:solidFill>
                  <a:srgbClr val="2F444E"/>
                </a:solidFill>
                <a:cs typeface="Tahoma" pitchFamily="34" charset="0"/>
              </a:rPr>
              <a:t>однократно</a:t>
            </a:r>
          </a:p>
          <a:p>
            <a:pPr algn="r">
              <a:buClr>
                <a:schemeClr val="accent6"/>
              </a:buClr>
            </a:pPr>
            <a:r>
              <a:rPr lang="ru-RU" sz="1100" dirty="0">
                <a:solidFill>
                  <a:srgbClr val="2F444E"/>
                </a:solidFill>
                <a:cs typeface="Tahoma" pitchFamily="34" charset="0"/>
              </a:rPr>
              <a:t>в отношении только </a:t>
            </a:r>
            <a:r>
              <a:rPr lang="ru-RU" sz="1100" b="1" dirty="0">
                <a:solidFill>
                  <a:srgbClr val="2F444E"/>
                </a:solidFill>
                <a:cs typeface="Tahoma" pitchFamily="34" charset="0"/>
              </a:rPr>
              <a:t>одного ипотечного кредита</a:t>
            </a:r>
            <a:endParaRPr lang="ru-RU" sz="1100" dirty="0">
              <a:solidFill>
                <a:srgbClr val="2F444E"/>
              </a:solidFill>
              <a:cs typeface="Tahoma" pitchFamily="34" charset="0"/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Кредитный договор должен быть заключен </a:t>
            </a: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до 1 июля 2023 года </a:t>
            </a:r>
            <a:r>
              <a:rPr lang="ru-RU" sz="1100" dirty="0">
                <a:solidFill>
                  <a:schemeClr val="tx1"/>
                </a:solidFill>
              </a:rPr>
              <a:t>(можно купить квартиру в новостройке, на вторичном рынке, объект ИЖС, земельный участок для ИЖС);</a:t>
            </a:r>
          </a:p>
          <a:p>
            <a:pPr algn="r"/>
            <a:endParaRPr lang="ru-RU" sz="11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КАК ПОЛУЧИТЬ ВЫПЛАТУ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необходимо будет обращаться </a:t>
            </a:r>
            <a:r>
              <a:rPr lang="ru-RU" sz="1100" b="1" dirty="0">
                <a:solidFill>
                  <a:schemeClr val="tx1"/>
                </a:solidFill>
              </a:rPr>
              <a:t>к своему банку-кредитору </a:t>
            </a:r>
            <a:r>
              <a:rPr lang="ru-RU" sz="1100" dirty="0">
                <a:solidFill>
                  <a:schemeClr val="tx1"/>
                </a:solidFill>
              </a:rPr>
              <a:t>с заявлением и необходимыми документами;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банк направит документы и заявление в </a:t>
            </a:r>
          </a:p>
          <a:p>
            <a:pPr algn="r"/>
            <a:r>
              <a:rPr lang="ru-RU" sz="1100" dirty="0">
                <a:solidFill>
                  <a:schemeClr val="tx1"/>
                </a:solidFill>
              </a:rPr>
              <a:t>АО «ДОМ.РФ», где проведут проверку на соответствие требованиям программы;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</a:rPr>
              <a:t>при положительном рассмотрении заявления,</a:t>
            </a:r>
          </a:p>
          <a:p>
            <a:pPr algn="r"/>
            <a:r>
              <a:rPr lang="ru-RU" sz="1100" dirty="0">
                <a:solidFill>
                  <a:schemeClr val="tx1"/>
                </a:solidFill>
              </a:rPr>
              <a:t> АО «ДОМ.РФ» осуществит перевод 450 тыс. руб. на банковский счет кредитора с целью полного или частичного погашения ипотечного кредита.</a:t>
            </a:r>
          </a:p>
          <a:p>
            <a:pPr algn="r"/>
            <a:r>
              <a:rPr lang="ru-RU" sz="1100" b="1" dirty="0">
                <a:solidFill>
                  <a:srgbClr val="C00000"/>
                </a:solidFill>
              </a:rPr>
              <a:t>Мера государственной поддержки будет запущена «задним числом» с 1 января 2019 г.</a:t>
            </a:r>
          </a:p>
          <a:p>
            <a:pPr algn="r"/>
            <a:endParaRPr lang="ru-RU" sz="1100" b="1" dirty="0">
              <a:solidFill>
                <a:srgbClr val="FF0000"/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77DF7E81-37E8-4C51-923B-231C29A91F8D}"/>
              </a:ext>
            </a:extLst>
          </p:cNvPr>
          <p:cNvSpPr/>
          <p:nvPr/>
        </p:nvSpPr>
        <p:spPr>
          <a:xfrm>
            <a:off x="8607104" y="4141175"/>
            <a:ext cx="1377984" cy="60971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/>
              <a:t>450 ТЫС. РУБЛЕЙ МНОГОДЕТНЫМ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E0E2570-ADC3-4D83-BBC9-B4A49951B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1748" y="5317"/>
            <a:ext cx="689153" cy="779212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FC068C8-0C4A-4987-B38F-1ED57456EE42}"/>
              </a:ext>
            </a:extLst>
          </p:cNvPr>
          <p:cNvSpPr/>
          <p:nvPr/>
        </p:nvSpPr>
        <p:spPr>
          <a:xfrm>
            <a:off x="4538443" y="832528"/>
            <a:ext cx="4068661" cy="5644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3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ИПОТЕЧНЫЕ КАНИКУЛЫ</a:t>
            </a:r>
          </a:p>
          <a:p>
            <a:pPr algn="r"/>
            <a:r>
              <a:rPr lang="ru-RU" sz="1300" b="1" u="sng" dirty="0">
                <a:solidFill>
                  <a:schemeClr val="accent6">
                    <a:lumMod val="75000"/>
                  </a:schemeClr>
                </a:solidFill>
              </a:rPr>
              <a:t>ФЕДЕРАЛЬНЫЙ ЗАКОН ОТ 01.05.2019 № 76-ФЗ</a:t>
            </a:r>
            <a:r>
              <a:rPr lang="en-US" sz="1300" b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предусматривает:</a:t>
            </a:r>
          </a:p>
          <a:p>
            <a:pPr marL="171450" indent="-171450" algn="r">
              <a:buFont typeface="Wingdings" pitchFamily="2" charset="2"/>
              <a:buChar char="Ø"/>
            </a:pPr>
            <a:r>
              <a:rPr lang="ru-RU" sz="1000" dirty="0">
                <a:solidFill>
                  <a:schemeClr val="tx1"/>
                </a:solidFill>
              </a:rPr>
              <a:t> получение отсрочки платежа (на срок не более 6 месяцев);</a:t>
            </a:r>
          </a:p>
          <a:p>
            <a:pPr marL="171450" indent="-171450" algn="r">
              <a:buFont typeface="Wingdings" pitchFamily="2" charset="2"/>
              <a:buChar char="Ø"/>
            </a:pPr>
            <a:r>
              <a:rPr lang="ru-RU" sz="1000" dirty="0">
                <a:solidFill>
                  <a:schemeClr val="tx1"/>
                </a:solidFill>
              </a:rPr>
              <a:t> уменьшение размера платежа.</a:t>
            </a:r>
          </a:p>
          <a:p>
            <a:pPr algn="r"/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ПРИ ЭТОМ ДОЛЖНЫ БЫТЬ СОБЛЮДЕНЫ СЛЕДУЮЩИЕ УСЛОВИЯ: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размер кредита не должен превышать максимального размера займа, установленного Правительством РФ (15 млн. рублей);</a:t>
            </a:r>
            <a:endParaRPr lang="en-US" sz="1050" dirty="0">
              <a:solidFill>
                <a:schemeClr val="tx1"/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условия кредитного договора ранее не должны были изменяться;</a:t>
            </a:r>
            <a:endParaRPr lang="en-US" sz="1050" dirty="0">
              <a:solidFill>
                <a:schemeClr val="tx1"/>
              </a:solidFill>
            </a:endParaRP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предметом ипотеки является жилое помещение, являющееся единственным пригодным для проживания заемщика;</a:t>
            </a:r>
          </a:p>
          <a:p>
            <a:pPr marL="171450" indent="-171450" algn="r"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заемщик находится в трудной жизненной ситуации</a:t>
            </a:r>
            <a:r>
              <a:rPr lang="ru-RU" sz="900" dirty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ru-RU" sz="9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b="1" u="sng" dirty="0">
                <a:solidFill>
                  <a:schemeClr val="accent6">
                    <a:lumMod val="75000"/>
                  </a:schemeClr>
                </a:solidFill>
              </a:rPr>
              <a:t>ПОД ТРУДНОЙ ЖИЗНЕННОЙ СИТУАЦИЕЙ ЗАКОН ПОДРАЗУМЕВАЕТ ЛЮБОЕ ИЗ СЛЕДУЮЩИХ ОБСТОЯТЕЛЬСТВ: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регистрация заемщика в качестве безработного;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признание заемщика инвалидом I или II группы;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 временная нетрудоспособность сроком более 2-х месяцев подряд;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снижение среднемесячного дохода более чем на 30 %,</a:t>
            </a:r>
          </a:p>
          <a:p>
            <a:pPr marL="171450" indent="-171450" algn="r">
              <a:buFont typeface="Wingdings" panose="05000000000000000000" pitchFamily="2" charset="2"/>
              <a:buChar char="v"/>
            </a:pPr>
            <a:r>
              <a:rPr lang="ru-RU" sz="1050" dirty="0">
                <a:solidFill>
                  <a:schemeClr val="tx1"/>
                </a:solidFill>
              </a:rPr>
              <a:t>увеличение количества лиц на иждивении у заемщика, признанных инвалидами I или II группы с одновременным снижением дохода заемщика более чем на 20 %.</a:t>
            </a:r>
          </a:p>
          <a:p>
            <a:pPr algn="r"/>
            <a:r>
              <a:rPr lang="ru-RU" sz="1300" b="1" dirty="0">
                <a:solidFill>
                  <a:schemeClr val="accent6">
                    <a:lumMod val="75000"/>
                  </a:schemeClr>
                </a:solidFill>
              </a:rPr>
              <a:t>Данные об «ипотечных каникулах» не будут вноситься в кредитную историю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300" b="1" dirty="0">
                <a:solidFill>
                  <a:srgbClr val="C00000"/>
                </a:solidFill>
              </a:rPr>
              <a:t>   Закон запрещает изымать единственное жилье заемщика в течение действия льготного периода.</a:t>
            </a:r>
          </a:p>
          <a:p>
            <a:pPr algn="r"/>
            <a:r>
              <a:rPr lang="ru-RU" sz="1200" b="1" dirty="0">
                <a:solidFill>
                  <a:schemeClr val="tx1"/>
                </a:solidFill>
              </a:rPr>
              <a:t>Воспользоваться «ипотечными каникулами» можно обратившись в банк, выдавший ипотечный кредит.</a:t>
            </a:r>
          </a:p>
          <a:p>
            <a:pPr algn="r"/>
            <a:endParaRPr lang="ru-RU" sz="1300" b="1" dirty="0">
              <a:solidFill>
                <a:schemeClr val="tx1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dirty="0">
              <a:solidFill>
                <a:srgbClr val="C00000"/>
              </a:solidFill>
            </a:endParaRPr>
          </a:p>
          <a:p>
            <a:pPr algn="r"/>
            <a:endParaRPr lang="ru-RU" sz="13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ru-RU" sz="11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F852AFB4-0128-463A-828C-DB7486C325E4}"/>
              </a:ext>
            </a:extLst>
          </p:cNvPr>
          <p:cNvSpPr/>
          <p:nvPr/>
        </p:nvSpPr>
        <p:spPr>
          <a:xfrm>
            <a:off x="3756893" y="2897312"/>
            <a:ext cx="1457834" cy="817899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ИПОТЕЧНЫЕ КАНИКУЛЫ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CDECB0B-F4C3-477C-B5FC-B315641FA1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725" y="4649861"/>
            <a:ext cx="918060" cy="77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54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558</Words>
  <Application>Microsoft Office PowerPoint</Application>
  <PresentationFormat>Широкоэкранный</PresentationFormat>
  <Paragraphs>76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79236368090</cp:lastModifiedBy>
  <cp:revision>23</cp:revision>
  <cp:lastPrinted>2019-09-20T07:31:45Z</cp:lastPrinted>
  <dcterms:created xsi:type="dcterms:W3CDTF">2019-09-13T15:21:09Z</dcterms:created>
  <dcterms:modified xsi:type="dcterms:W3CDTF">2020-04-30T08:18:27Z</dcterms:modified>
</cp:coreProperties>
</file>